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0"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01FB10D-A61A-4DE4-8506-F670E7A8952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89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7"/>
        <p:cNvGrpSpPr/>
        <p:nvPr/>
      </p:nvGrpSpPr>
      <p:grpSpPr>
        <a:xfrm>
          <a:off x="0" y="0"/>
          <a:ext cx="0" cy="0"/>
          <a:chOff x="0" y="0"/>
          <a:chExt cx="0" cy="0"/>
        </a:xfrm>
      </p:grpSpPr>
      <p:sp>
        <p:nvSpPr>
          <p:cNvPr id="1478" name="Google Shape;1478;g15e7d613d72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9" name="Google Shape;1479;g15e7d613d72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abf1dbd179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abf1dbd179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28" name="Google Shape;28;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51" name="Google Shape;51;p7"/>
          <p:cNvSpPr txBox="1">
            <a:spLocks noGrp="1"/>
          </p:cNvSpPr>
          <p:nvPr>
            <p:ph type="body" idx="1"/>
          </p:nvPr>
        </p:nvSpPr>
        <p:spPr>
          <a:xfrm>
            <a:off x="786150"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2" name="Google Shape;52;p7"/>
          <p:cNvSpPr txBox="1">
            <a:spLocks noGrp="1"/>
          </p:cNvSpPr>
          <p:nvPr>
            <p:ph type="body" idx="2"/>
          </p:nvPr>
        </p:nvSpPr>
        <p:spPr>
          <a:xfrm>
            <a:off x="3329992"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3" name="Google Shape;53;p7"/>
          <p:cNvSpPr txBox="1">
            <a:spLocks noGrp="1"/>
          </p:cNvSpPr>
          <p:nvPr>
            <p:ph type="body" idx="3"/>
          </p:nvPr>
        </p:nvSpPr>
        <p:spPr>
          <a:xfrm>
            <a:off x="5873834"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4" name="Google Shape;54;p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complete pattern">
  <p:cSld name="BLANK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7" r:id="rId5"/>
    <p:sldLayoutId id="2147483660"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www.slideshare.net/DilipPrajapati4/sport-tournament-management-system"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hyperlink" Target="https://www.ijresm.com/Vol.3-2020/Vol3-ss6June20/IJRESM-V3-I6-182.pdf" TargetMode="External"/><Relationship Id="rId5" Type="http://schemas.openxmlformats.org/officeDocument/2006/relationships/hyperlink" Target="https://www.irjmets.com/uploadedfiles/paper/volume2/issue_7_july_2020/2480/1628%20083092.pdf" TargetMode="External"/><Relationship Id="rId4" Type="http://schemas.openxmlformats.org/officeDocument/2006/relationships/hyperlink" Target="https://nevonprojects.com/sports-eventmanagementcollegesproject/"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0"/>
        <p:cNvGrpSpPr/>
        <p:nvPr/>
      </p:nvGrpSpPr>
      <p:grpSpPr>
        <a:xfrm>
          <a:off x="0" y="0"/>
          <a:ext cx="0" cy="0"/>
          <a:chOff x="0" y="0"/>
          <a:chExt cx="0" cy="0"/>
        </a:xfrm>
      </p:grpSpPr>
      <p:pic>
        <p:nvPicPr>
          <p:cNvPr id="34" name="Picture 33">
            <a:extLst>
              <a:ext uri="{FF2B5EF4-FFF2-40B4-BE49-F238E27FC236}">
                <a16:creationId xmlns:a16="http://schemas.microsoft.com/office/drawing/2014/main" id="{DB4867D8-6798-413E-B8A5-E3C53EB02966}"/>
              </a:ext>
            </a:extLst>
          </p:cNvPr>
          <p:cNvPicPr>
            <a:picLocks noChangeAspect="1"/>
          </p:cNvPicPr>
          <p:nvPr/>
        </p:nvPicPr>
        <p:blipFill>
          <a:blip r:embed="rId3"/>
          <a:stretch>
            <a:fillRect/>
          </a:stretch>
        </p:blipFill>
        <p:spPr>
          <a:xfrm>
            <a:off x="214282" y="214296"/>
            <a:ext cx="1313555" cy="1376480"/>
          </a:xfrm>
          <a:prstGeom prst="rect">
            <a:avLst/>
          </a:prstGeom>
          <a:effectLst/>
        </p:spPr>
      </p:pic>
      <p:pic>
        <p:nvPicPr>
          <p:cNvPr id="35" name="Picture 34">
            <a:extLst>
              <a:ext uri="{FF2B5EF4-FFF2-40B4-BE49-F238E27FC236}">
                <a16:creationId xmlns:a16="http://schemas.microsoft.com/office/drawing/2014/main" id="{5A5C1D8B-96DB-428C-901F-2983FA629895}"/>
              </a:ext>
            </a:extLst>
          </p:cNvPr>
          <p:cNvPicPr>
            <a:picLocks noChangeAspect="1"/>
          </p:cNvPicPr>
          <p:nvPr/>
        </p:nvPicPr>
        <p:blipFill>
          <a:blip r:embed="rId4"/>
          <a:stretch>
            <a:fillRect/>
          </a:stretch>
        </p:blipFill>
        <p:spPr>
          <a:xfrm>
            <a:off x="1857356" y="500048"/>
            <a:ext cx="6535097" cy="1175832"/>
          </a:xfrm>
          <a:prstGeom prst="rect">
            <a:avLst/>
          </a:prstGeom>
        </p:spPr>
      </p:pic>
      <p:sp>
        <p:nvSpPr>
          <p:cNvPr id="36" name="Rectangle 35">
            <a:extLst>
              <a:ext uri="{FF2B5EF4-FFF2-40B4-BE49-F238E27FC236}">
                <a16:creationId xmlns:a16="http://schemas.microsoft.com/office/drawing/2014/main" id="{5E6E5A89-4530-41BA-8F1F-3099B936348C}"/>
              </a:ext>
            </a:extLst>
          </p:cNvPr>
          <p:cNvSpPr/>
          <p:nvPr/>
        </p:nvSpPr>
        <p:spPr>
          <a:xfrm>
            <a:off x="1071538" y="2214560"/>
            <a:ext cx="7543574" cy="931022"/>
          </a:xfrm>
          <a:prstGeom prst="rect">
            <a:avLst/>
          </a:prstGeom>
          <a:noFill/>
          <a:ln>
            <a:noFill/>
          </a:ln>
        </p:spPr>
        <p:txBody>
          <a:bodyPr wrap="square" lIns="68579" tIns="34289" rIns="68579" bIns="34289">
            <a:spAutoFit/>
          </a:bodyPr>
          <a:lstStyle/>
          <a:p>
            <a:pPr algn="ctr"/>
            <a:r>
              <a:rPr lang="en-US" sz="2800" dirty="0">
                <a:ln>
                  <a:solidFill>
                    <a:sysClr val="windowText" lastClr="000000"/>
                  </a:solidFill>
                </a:ln>
                <a:solidFill>
                  <a:srgbClr val="FFC000"/>
                </a:solidFill>
                <a:latin typeface="Copperplate Gothic Bold" panose="020E0705020206020404" pitchFamily="34" charset="0"/>
                <a:cs typeface="Aharoni" panose="02010803020104030203" pitchFamily="2" charset="-79"/>
              </a:rPr>
              <a:t>Department of Computer Science &amp; Engineering</a:t>
            </a:r>
            <a:endParaRPr lang="en-US" sz="2800" dirty="0">
              <a:ln>
                <a:solidFill>
                  <a:sysClr val="windowText" lastClr="000000"/>
                </a:solidFill>
              </a:ln>
              <a:solidFill>
                <a:srgbClr val="FFC000"/>
              </a:solidFill>
              <a:effectLst>
                <a:outerShdw blurRad="38100" dist="19050" dir="2700000" algn="tl" rotWithShape="0">
                  <a:schemeClr val="dk1">
                    <a:alpha val="40000"/>
                  </a:schemeClr>
                </a:outerShdw>
              </a:effectLst>
              <a:latin typeface="Copperplate Gothic Bold" panose="020E0705020206020404" pitchFamily="34" charset="0"/>
              <a:cs typeface="Aharoni" panose="02010803020104030203" pitchFamily="2" charset="-79"/>
            </a:endParaRPr>
          </a:p>
        </p:txBody>
      </p:sp>
      <p:sp>
        <p:nvSpPr>
          <p:cNvPr id="38" name="Title 1"/>
          <p:cNvSpPr>
            <a:spLocks noGrp="1"/>
          </p:cNvSpPr>
          <p:nvPr>
            <p:ph type="title" idx="4294967295"/>
          </p:nvPr>
        </p:nvSpPr>
        <p:spPr>
          <a:xfrm>
            <a:off x="357158" y="3286130"/>
            <a:ext cx="8613476" cy="755650"/>
          </a:xfrm>
          <a:noFill/>
        </p:spPr>
        <p:txBody>
          <a:bodyPr>
            <a:noAutofit/>
          </a:bodyPr>
          <a:lstStyle/>
          <a:p>
            <a:pPr algn="ctr"/>
            <a:r>
              <a:rPr lang="en-US" sz="2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outerShdw blurRad="38100" dist="38100" dir="2700000" algn="tl">
                    <a:srgbClr val="000000">
                      <a:alpha val="43137"/>
                    </a:srgbClr>
                  </a:outerShdw>
                </a:effectLst>
                <a:latin typeface="Georgia" panose="02040502050405020303" pitchFamily="18" charset="0"/>
                <a:cs typeface="Courier New" panose="02070309020205020404" pitchFamily="49" charset="0"/>
              </a:rPr>
              <a:t>Final Project Evaluation</a:t>
            </a:r>
            <a:br>
              <a:rPr lang="en-US" sz="2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outerShdw blurRad="38100" dist="38100" dir="2700000" algn="tl">
                    <a:srgbClr val="000000">
                      <a:alpha val="43137"/>
                    </a:srgbClr>
                  </a:outerShdw>
                </a:effectLst>
                <a:latin typeface="Georgia" panose="02040502050405020303" pitchFamily="18" charset="0"/>
                <a:cs typeface="Courier New" panose="02070309020205020404" pitchFamily="49" charset="0"/>
              </a:rPr>
            </a:br>
            <a:r>
              <a:rPr lang="en-US" sz="2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outerShdw blurRad="38100" dist="38100" dir="2700000" algn="tl">
                    <a:srgbClr val="000000">
                      <a:alpha val="43137"/>
                    </a:srgbClr>
                  </a:outerShdw>
                </a:effectLst>
                <a:latin typeface="Georgia" panose="02040502050405020303" pitchFamily="18" charset="0"/>
                <a:cs typeface="Courier New" panose="02070309020205020404" pitchFamily="49" charset="0"/>
              </a:rPr>
              <a:t>Subject code: PROJ-CS781</a:t>
            </a:r>
          </a:p>
        </p:txBody>
      </p:sp>
      <p:sp>
        <p:nvSpPr>
          <p:cNvPr id="21" name="TextBox 20"/>
          <p:cNvSpPr txBox="1"/>
          <p:nvPr/>
        </p:nvSpPr>
        <p:spPr>
          <a:xfrm>
            <a:off x="7931426" y="196795"/>
            <a:ext cx="310101" cy="438581"/>
          </a:xfrm>
          <a:prstGeom prst="rect">
            <a:avLst/>
          </a:prstGeom>
          <a:noFill/>
        </p:spPr>
        <p:txBody>
          <a:bodyPr wrap="square" lIns="68580" tIns="34290" rIns="68580" bIns="34290" rtlCol="0">
            <a:spAutoFit/>
          </a:bodyPr>
          <a:lstStyle/>
          <a:p>
            <a:r>
              <a:rPr lang="en-US" sz="2400" b="1" dirty="0">
                <a:solidFill>
                  <a:schemeClr val="bg1"/>
                </a:solidFill>
              </a:rPr>
              <a:t>1</a:t>
            </a:r>
            <a:endParaRPr lang="en-IN" sz="2400"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750" fill="hold"/>
                                        <p:tgtEl>
                                          <p:spTgt spid="34"/>
                                        </p:tgtEl>
                                        <p:attrNameLst>
                                          <p:attrName>ppt_w</p:attrName>
                                        </p:attrNameLst>
                                      </p:cBhvr>
                                      <p:tavLst>
                                        <p:tav tm="0">
                                          <p:val>
                                            <p:fltVal val="0"/>
                                          </p:val>
                                        </p:tav>
                                        <p:tav tm="100000">
                                          <p:val>
                                            <p:strVal val="#ppt_w"/>
                                          </p:val>
                                        </p:tav>
                                      </p:tavLst>
                                    </p:anim>
                                    <p:anim calcmode="lin" valueType="num">
                                      <p:cBhvr>
                                        <p:cTn id="8" dur="750" fill="hold"/>
                                        <p:tgtEl>
                                          <p:spTgt spid="34"/>
                                        </p:tgtEl>
                                        <p:attrNameLst>
                                          <p:attrName>ppt_h</p:attrName>
                                        </p:attrNameLst>
                                      </p:cBhvr>
                                      <p:tavLst>
                                        <p:tav tm="0">
                                          <p:val>
                                            <p:fltVal val="0"/>
                                          </p:val>
                                        </p:tav>
                                        <p:tav tm="100000">
                                          <p:val>
                                            <p:strVal val="#ppt_h"/>
                                          </p:val>
                                        </p:tav>
                                      </p:tavLst>
                                    </p:anim>
                                    <p:anim calcmode="lin" valueType="num">
                                      <p:cBhvr>
                                        <p:cTn id="9" dur="750" fill="hold"/>
                                        <p:tgtEl>
                                          <p:spTgt spid="34"/>
                                        </p:tgtEl>
                                        <p:attrNameLst>
                                          <p:attrName>style.rotation</p:attrName>
                                        </p:attrNameLst>
                                      </p:cBhvr>
                                      <p:tavLst>
                                        <p:tav tm="0">
                                          <p:val>
                                            <p:fltVal val="90"/>
                                          </p:val>
                                        </p:tav>
                                        <p:tav tm="100000">
                                          <p:val>
                                            <p:fltVal val="0"/>
                                          </p:val>
                                        </p:tav>
                                      </p:tavLst>
                                    </p:anim>
                                    <p:animEffect transition="in" filter="fade">
                                      <p:cBhvr>
                                        <p:cTn id="10" dur="750"/>
                                        <p:tgtEl>
                                          <p:spTgt spid="34"/>
                                        </p:tgtEl>
                                      </p:cBhvr>
                                    </p:animEffect>
                                  </p:childTnLst>
                                </p:cTn>
                              </p:par>
                              <p:par>
                                <p:cTn id="11" presetID="10" presetClass="entr" presetSubtype="0" fill="hold" nodeType="withEffect">
                                  <p:stCondLst>
                                    <p:cond delay="50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500"/>
                                        <p:tgtEl>
                                          <p:spTgt spid="35"/>
                                        </p:tgtEl>
                                      </p:cBhvr>
                                    </p:animEffect>
                                  </p:childTnLst>
                                </p:cTn>
                              </p:par>
                              <p:par>
                                <p:cTn id="14" presetID="10" presetClass="entr" presetSubtype="0" fill="hold" grpId="0" nodeType="withEffect">
                                  <p:stCondLst>
                                    <p:cond delay="75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500"/>
                                        <p:tgtEl>
                                          <p:spTgt spid="36"/>
                                        </p:tgtEl>
                                      </p:cBhvr>
                                    </p:animEffect>
                                  </p:childTnLst>
                                </p:cTn>
                              </p:par>
                              <p:par>
                                <p:cTn id="17" presetID="22" presetClass="entr" presetSubtype="2" fill="hold" grpId="0" nodeType="withEffect">
                                  <p:stCondLst>
                                    <p:cond delay="1000"/>
                                  </p:stCondLst>
                                  <p:childTnLst>
                                    <p:set>
                                      <p:cBhvr>
                                        <p:cTn id="18" dur="1" fill="hold">
                                          <p:stCondLst>
                                            <p:cond delay="0"/>
                                          </p:stCondLst>
                                        </p:cTn>
                                        <p:tgtEl>
                                          <p:spTgt spid="38"/>
                                        </p:tgtEl>
                                        <p:attrNameLst>
                                          <p:attrName>style.visibility</p:attrName>
                                        </p:attrNameLst>
                                      </p:cBhvr>
                                      <p:to>
                                        <p:strVal val="visible"/>
                                      </p:to>
                                    </p:set>
                                    <p:animEffect transition="in" filter="wipe(right)">
                                      <p:cBhvr>
                                        <p:cTn id="1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30"/>
          <p:cNvSpPr txBox="1">
            <a:spLocks noGrp="1"/>
          </p:cNvSpPr>
          <p:nvPr>
            <p:ph type="title"/>
          </p:nvPr>
        </p:nvSpPr>
        <p:spPr>
          <a:xfrm>
            <a:off x="357158" y="71420"/>
            <a:ext cx="7571700" cy="702600"/>
          </a:xfrm>
          <a:prstGeom prst="rect">
            <a:avLst/>
          </a:prstGeom>
        </p:spPr>
        <p:txBody>
          <a:bodyPr spcFirstLastPara="1" wrap="square" lIns="91425" tIns="91425" rIns="91425" bIns="91425" anchor="b" anchorCtr="0">
            <a:noAutofit/>
          </a:bodyPr>
          <a:lstStyle/>
          <a:p>
            <a:pPr lvl="0"/>
            <a:r>
              <a:rPr lang="en-US" sz="2800" b="1" u="sng" dirty="0">
                <a:effectLst>
                  <a:outerShdw blurRad="38100" dist="38100" dir="2700000" algn="tl">
                    <a:srgbClr val="000000">
                      <a:alpha val="43137"/>
                    </a:srgbClr>
                  </a:outerShdw>
                </a:effectLst>
              </a:rPr>
              <a:t>DESIGN</a:t>
            </a:r>
            <a:endParaRPr sz="2800"/>
          </a:p>
        </p:txBody>
      </p:sp>
      <p:sp>
        <p:nvSpPr>
          <p:cNvPr id="282" name="Google Shape;282;p3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10</a:t>
            </a:fld>
            <a:endParaRPr/>
          </a:p>
        </p:txBody>
      </p:sp>
      <p:sp>
        <p:nvSpPr>
          <p:cNvPr id="4" name="Google Shape;98;p15"/>
          <p:cNvSpPr txBox="1">
            <a:spLocks/>
          </p:cNvSpPr>
          <p:nvPr/>
        </p:nvSpPr>
        <p:spPr>
          <a:xfrm>
            <a:off x="1285852" y="1500180"/>
            <a:ext cx="6929486" cy="784800"/>
          </a:xfrm>
          <a:prstGeom prst="rect">
            <a:avLst/>
          </a:prstGeom>
        </p:spPr>
        <p:txBody>
          <a:bodyPr spcFirstLastPara="1" wrap="square" lIns="91425" tIns="91425" rIns="91425" bIns="91425" anchor="t" anchorCtr="0">
            <a:noAutofit/>
          </a:bodyPr>
          <a:lstStyle/>
          <a:p>
            <a:pPr lvl="0">
              <a:buSzPct val="106000"/>
            </a:pPr>
            <a:endParaRPr lang="en-IN" sz="1600" dirty="0"/>
          </a:p>
          <a:p>
            <a:pPr lvl="0"/>
            <a:endParaRPr kumimoji="0" lang="en-US" sz="1400" b="0" i="0" u="none" strike="noStrike" kern="0" cap="none" spc="0" normalizeH="0" baseline="0" noProof="0" dirty="0">
              <a:ln>
                <a:noFill/>
              </a:ln>
              <a:solidFill>
                <a:srgbClr val="000000"/>
              </a:solidFill>
              <a:effectLst/>
              <a:uLnTx/>
              <a:uFillTx/>
              <a:latin typeface="Arial"/>
              <a:ea typeface="Arial"/>
              <a:cs typeface="Arial"/>
              <a:sym typeface="Arial"/>
            </a:endParaRPr>
          </a:p>
        </p:txBody>
      </p:sp>
      <p:pic>
        <p:nvPicPr>
          <p:cNvPr id="8" name="Picture 7"/>
          <p:cNvPicPr/>
          <p:nvPr/>
        </p:nvPicPr>
        <p:blipFill>
          <a:blip r:embed="rId3"/>
          <a:srcRect t="6896"/>
          <a:stretch>
            <a:fillRect/>
          </a:stretch>
        </p:blipFill>
        <p:spPr>
          <a:xfrm>
            <a:off x="428596" y="785800"/>
            <a:ext cx="4071966" cy="1928827"/>
          </a:xfrm>
          <a:prstGeom prst="rect">
            <a:avLst/>
          </a:prstGeom>
        </p:spPr>
      </p:pic>
      <p:pic>
        <p:nvPicPr>
          <p:cNvPr id="12" name="Picture 11"/>
          <p:cNvPicPr/>
          <p:nvPr/>
        </p:nvPicPr>
        <p:blipFill>
          <a:blip r:embed="rId4"/>
          <a:srcRect t="8880"/>
          <a:stretch>
            <a:fillRect/>
          </a:stretch>
        </p:blipFill>
        <p:spPr>
          <a:xfrm>
            <a:off x="4572000" y="785800"/>
            <a:ext cx="4286280" cy="1928826"/>
          </a:xfrm>
          <a:prstGeom prst="rect">
            <a:avLst/>
          </a:prstGeom>
        </p:spPr>
      </p:pic>
      <p:pic>
        <p:nvPicPr>
          <p:cNvPr id="13" name="Picture 12"/>
          <p:cNvPicPr/>
          <p:nvPr/>
        </p:nvPicPr>
        <p:blipFill>
          <a:blip r:embed="rId5"/>
          <a:srcRect t="9728"/>
          <a:stretch>
            <a:fillRect/>
          </a:stretch>
        </p:blipFill>
        <p:spPr>
          <a:xfrm>
            <a:off x="428597" y="2786064"/>
            <a:ext cx="4071966" cy="1928826"/>
          </a:xfrm>
          <a:prstGeom prst="rect">
            <a:avLst/>
          </a:prstGeom>
        </p:spPr>
      </p:pic>
      <p:pic>
        <p:nvPicPr>
          <p:cNvPr id="14" name="Picture 13"/>
          <p:cNvPicPr/>
          <p:nvPr/>
        </p:nvPicPr>
        <p:blipFill>
          <a:blip r:embed="rId6"/>
          <a:srcRect t="9213"/>
          <a:stretch>
            <a:fillRect/>
          </a:stretch>
        </p:blipFill>
        <p:spPr>
          <a:xfrm>
            <a:off x="4572000" y="2786064"/>
            <a:ext cx="4286280" cy="192882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571472" y="142858"/>
            <a:ext cx="7571700" cy="702600"/>
          </a:xfrm>
          <a:prstGeom prst="rect">
            <a:avLst/>
          </a:prstGeom>
        </p:spPr>
        <p:txBody>
          <a:bodyPr spcFirstLastPara="1" wrap="square" lIns="91425" tIns="91425" rIns="91425" bIns="91425" anchor="b" anchorCtr="0">
            <a:noAutofit/>
          </a:bodyPr>
          <a:lstStyle/>
          <a:p>
            <a:pPr lvl="0"/>
            <a:r>
              <a:rPr lang="en-US" sz="2400" b="1" u="sng" dirty="0">
                <a:effectLst>
                  <a:outerShdw blurRad="38100" dist="38100" dir="2700000" algn="tl">
                    <a:srgbClr val="000000">
                      <a:alpha val="43137"/>
                    </a:srgbClr>
                  </a:outerShdw>
                </a:effectLst>
              </a:rPr>
              <a:t>FUTURE PLAN</a:t>
            </a:r>
            <a:endParaRPr sz="2400" b="1"/>
          </a:p>
        </p:txBody>
      </p:sp>
      <p:sp>
        <p:nvSpPr>
          <p:cNvPr id="143" name="Google Shape;143;p20"/>
          <p:cNvSpPr txBox="1">
            <a:spLocks noGrp="1"/>
          </p:cNvSpPr>
          <p:nvPr>
            <p:ph type="body" idx="3"/>
          </p:nvPr>
        </p:nvSpPr>
        <p:spPr>
          <a:xfrm>
            <a:off x="214282" y="857237"/>
            <a:ext cx="8358246" cy="3892613"/>
          </a:xfrm>
          <a:prstGeom prst="rect">
            <a:avLst/>
          </a:prstGeom>
        </p:spPr>
        <p:txBody>
          <a:bodyPr spcFirstLastPara="1" wrap="square" lIns="91425" tIns="91425" rIns="91425" bIns="91425" anchor="t" anchorCtr="0">
            <a:noAutofit/>
          </a:bodyPr>
          <a:lstStyle/>
          <a:p>
            <a:pPr marL="0" lvl="0" indent="0" algn="just">
              <a:buClr>
                <a:schemeClr val="tx2">
                  <a:lumMod val="25000"/>
                </a:schemeClr>
              </a:buClr>
              <a:buSzPct val="88000"/>
              <a:buNone/>
            </a:pPr>
            <a:r>
              <a:rPr lang="en-US" sz="1400" dirty="0"/>
              <a:t>We will integrate </a:t>
            </a:r>
            <a:r>
              <a:rPr lang="en-US" sz="1400" dirty="0" err="1"/>
              <a:t>chatbot</a:t>
            </a:r>
            <a:r>
              <a:rPr lang="en-US" sz="1400" dirty="0"/>
              <a:t> in our website. Implementing a </a:t>
            </a:r>
            <a:r>
              <a:rPr lang="en-US" sz="1400" dirty="0" err="1"/>
              <a:t>chatbot</a:t>
            </a:r>
            <a:r>
              <a:rPr lang="en-US" sz="1400" dirty="0"/>
              <a:t> in a sports management system website involves integrating various technologies. </a:t>
            </a:r>
          </a:p>
          <a:p>
            <a:pPr marL="457200" lvl="1" indent="0" algn="just">
              <a:buClr>
                <a:schemeClr val="tx2">
                  <a:lumMod val="25000"/>
                </a:schemeClr>
              </a:buClr>
              <a:buSzPct val="88000"/>
              <a:buFont typeface="Wingdings" pitchFamily="2" charset="2"/>
              <a:buChar char="Ø"/>
            </a:pPr>
            <a:r>
              <a:rPr lang="en-US" sz="1400" dirty="0" err="1"/>
              <a:t>LangChain</a:t>
            </a:r>
            <a:r>
              <a:rPr lang="en-US" sz="1400" dirty="0"/>
              <a:t> would be used to process and understand user queries or commands in natural language. It might include functionalities for language understanding, intent recognition, and entity extraction. </a:t>
            </a:r>
          </a:p>
          <a:p>
            <a:pPr marL="457200" lvl="1" indent="0" algn="just">
              <a:buClr>
                <a:schemeClr val="tx2">
                  <a:lumMod val="25000"/>
                </a:schemeClr>
              </a:buClr>
              <a:buSzPct val="88000"/>
              <a:buFont typeface="Wingdings" pitchFamily="2" charset="2"/>
              <a:buChar char="Ø"/>
            </a:pPr>
            <a:endParaRPr lang="en-US" sz="1000" dirty="0"/>
          </a:p>
          <a:p>
            <a:pPr marL="457200" lvl="1" indent="0" algn="just">
              <a:buClr>
                <a:schemeClr val="tx2">
                  <a:lumMod val="25000"/>
                </a:schemeClr>
              </a:buClr>
              <a:buSzPct val="88000"/>
              <a:buFont typeface="Wingdings" pitchFamily="2" charset="2"/>
              <a:buChar char="Ø"/>
            </a:pPr>
            <a:r>
              <a:rPr lang="en-US" sz="1400" dirty="0"/>
              <a:t>The SQL database would store data related to the sports management system, such as user accounts, team details, match schedules, and player information. The chatbot might interact with the database to retrieve or update information based on user queries. </a:t>
            </a:r>
          </a:p>
          <a:p>
            <a:pPr marL="457200" lvl="1" indent="0" algn="just">
              <a:buClr>
                <a:schemeClr val="tx2">
                  <a:lumMod val="25000"/>
                </a:schemeClr>
              </a:buClr>
              <a:buSzPct val="88000"/>
              <a:buFont typeface="Wingdings" pitchFamily="2" charset="2"/>
              <a:buChar char="Ø"/>
            </a:pPr>
            <a:endParaRPr lang="en-US" sz="1000" dirty="0"/>
          </a:p>
          <a:p>
            <a:pPr marL="457200" lvl="1" indent="0" algn="just">
              <a:buClr>
                <a:schemeClr val="tx2">
                  <a:lumMod val="25000"/>
                </a:schemeClr>
              </a:buClr>
              <a:buSzPct val="88000"/>
              <a:buFont typeface="Wingdings" pitchFamily="2" charset="2"/>
              <a:buChar char="Ø"/>
            </a:pPr>
            <a:r>
              <a:rPr lang="en-US" sz="1400" dirty="0"/>
              <a:t>Dialog Flow (</a:t>
            </a:r>
            <a:r>
              <a:rPr lang="en-US" sz="1400" dirty="0">
                <a:effectLst/>
              </a:rPr>
              <a:t>AI chatbot framework with machine learning capabilities, NLP, and integration with popular communication platforms) </a:t>
            </a:r>
            <a:r>
              <a:rPr lang="en-US" sz="1400" dirty="0"/>
              <a:t>would be used to define the conversational flow and natural language understanding capabilities of the chatbot. You would create intents in Dialog Flow to capture the various actions or queries that users might make regarding sports management. </a:t>
            </a:r>
          </a:p>
          <a:p>
            <a:pPr marL="0" lvl="0" indent="0" algn="just">
              <a:buClr>
                <a:schemeClr val="tx2">
                  <a:lumMod val="25000"/>
                </a:schemeClr>
              </a:buClr>
              <a:buSzPct val="88000"/>
              <a:buNone/>
            </a:pPr>
            <a:r>
              <a:rPr lang="en-US" sz="1400" dirty="0"/>
              <a:t>The integration involves a collaborative effort between </a:t>
            </a:r>
            <a:r>
              <a:rPr lang="en-US" sz="1400" dirty="0" err="1"/>
              <a:t>LangChain</a:t>
            </a:r>
            <a:r>
              <a:rPr lang="en-US" sz="1400" dirty="0"/>
              <a:t> for natural language processing, Dialog Flow for conversation design and understanding, and an SQL database for storing and retrieving data related to the sports management system. The goal is to create a seamless and intuitive chat-based interface for users to interact with the sports management system.</a:t>
            </a:r>
          </a:p>
          <a:p>
            <a:pPr marL="0" lvl="0" indent="0" algn="just">
              <a:buClr>
                <a:schemeClr val="tx2">
                  <a:lumMod val="25000"/>
                </a:schemeClr>
              </a:buClr>
              <a:buSzPct val="88000"/>
              <a:buNone/>
            </a:pPr>
            <a:endParaRPr sz="1400" dirty="0"/>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9"/>
          <p:cNvSpPr txBox="1">
            <a:spLocks noGrp="1"/>
          </p:cNvSpPr>
          <p:nvPr>
            <p:ph type="body" idx="1"/>
          </p:nvPr>
        </p:nvSpPr>
        <p:spPr>
          <a:xfrm>
            <a:off x="857224" y="1071552"/>
            <a:ext cx="7072362" cy="3725700"/>
          </a:xfrm>
          <a:prstGeom prst="rect">
            <a:avLst/>
          </a:prstGeom>
        </p:spPr>
        <p:txBody>
          <a:bodyPr spcFirstLastPara="1" wrap="square" lIns="91425" tIns="91425" rIns="91425" bIns="91425" anchor="t" anchorCtr="0">
            <a:noAutofit/>
          </a:bodyPr>
          <a:lstStyle/>
          <a:p>
            <a:pPr marL="0" lvl="0" indent="0" algn="just">
              <a:buNone/>
            </a:pPr>
            <a:r>
              <a:rPr lang="en-US" sz="1800" dirty="0"/>
              <a:t>The adoption of modern sports management systems represents a pivotal shift in optimizing sports organizations. These systems offer streamlined operations, centralized data management, enhanced communication, and crucial analytical insights. By leveraging technology, they empower administrators to make data-driven decisions, improve efficiency in managing teams and events, engage fans more effectively, and ensure better financial control. The transition from traditional methods to these sophisticated systems marks a transformative step, revolutionizing how sports entities operate, compete, and engage with their stakeholders in today's dynamic sports landscape.</a:t>
            </a:r>
            <a:endParaRPr sz="1800"/>
          </a:p>
        </p:txBody>
      </p:sp>
      <p:sp>
        <p:nvSpPr>
          <p:cNvPr id="133" name="Google Shape;133;p19"/>
          <p:cNvSpPr txBox="1">
            <a:spLocks noGrp="1"/>
          </p:cNvSpPr>
          <p:nvPr>
            <p:ph type="title"/>
          </p:nvPr>
        </p:nvSpPr>
        <p:spPr>
          <a:xfrm>
            <a:off x="714348" y="285734"/>
            <a:ext cx="7571700" cy="702600"/>
          </a:xfrm>
          <a:prstGeom prst="rect">
            <a:avLst/>
          </a:prstGeom>
        </p:spPr>
        <p:txBody>
          <a:bodyPr spcFirstLastPara="1" wrap="square" lIns="91425" tIns="91425" rIns="91425" bIns="91425" anchor="b" anchorCtr="0">
            <a:noAutofit/>
          </a:bodyPr>
          <a:lstStyle/>
          <a:p>
            <a:pPr lvl="0" algn="ctr"/>
            <a:r>
              <a:rPr lang="en-IN" sz="2800" b="1" u="sng" dirty="0">
                <a:effectLst>
                  <a:outerShdw blurRad="38100" dist="38100" dir="2700000" algn="tl">
                    <a:srgbClr val="000000">
                      <a:alpha val="43137"/>
                    </a:srgbClr>
                  </a:outerShdw>
                </a:effectLst>
              </a:rPr>
              <a:t>CONCLUSION</a:t>
            </a:r>
            <a:endParaRPr sz="2800"/>
          </a:p>
        </p:txBody>
      </p:sp>
      <p:sp>
        <p:nvSpPr>
          <p:cNvPr id="135" name="Google Shape;135;p1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571472" y="142858"/>
            <a:ext cx="7571700" cy="702600"/>
          </a:xfrm>
          <a:prstGeom prst="rect">
            <a:avLst/>
          </a:prstGeom>
        </p:spPr>
        <p:txBody>
          <a:bodyPr spcFirstLastPara="1" wrap="square" lIns="91425" tIns="91425" rIns="91425" bIns="91425" anchor="b" anchorCtr="0">
            <a:noAutofit/>
          </a:bodyPr>
          <a:lstStyle/>
          <a:p>
            <a:pPr lvl="0"/>
            <a:r>
              <a:rPr lang="en-US" sz="2400" b="1" u="sng" dirty="0">
                <a:effectLst>
                  <a:outerShdw blurRad="38100" dist="38100" dir="2700000" algn="tl">
                    <a:srgbClr val="000000">
                      <a:alpha val="43137"/>
                    </a:srgbClr>
                  </a:outerShdw>
                </a:effectLst>
              </a:rPr>
              <a:t>REFERENCES</a:t>
            </a:r>
            <a:endParaRPr sz="2400" b="1"/>
          </a:p>
        </p:txBody>
      </p:sp>
      <p:sp>
        <p:nvSpPr>
          <p:cNvPr id="143" name="Google Shape;143;p20"/>
          <p:cNvSpPr txBox="1">
            <a:spLocks noGrp="1"/>
          </p:cNvSpPr>
          <p:nvPr>
            <p:ph type="body" idx="3"/>
          </p:nvPr>
        </p:nvSpPr>
        <p:spPr>
          <a:xfrm>
            <a:off x="214282" y="857238"/>
            <a:ext cx="8358246" cy="3725700"/>
          </a:xfrm>
          <a:prstGeom prst="rect">
            <a:avLst/>
          </a:prstGeom>
        </p:spPr>
        <p:txBody>
          <a:bodyPr spcFirstLastPara="1" wrap="square" lIns="91425" tIns="91425" rIns="91425" bIns="91425" anchor="t" anchorCtr="0">
            <a:noAutofit/>
          </a:bodyPr>
          <a:lstStyle/>
          <a:p>
            <a:pPr marL="342900" lvl="0" algn="just">
              <a:buClr>
                <a:schemeClr val="tx2">
                  <a:lumMod val="25000"/>
                </a:schemeClr>
              </a:buClr>
              <a:buSzPct val="88000"/>
              <a:buFont typeface="+mj-lt"/>
              <a:buAutoNum type="arabicPeriod"/>
            </a:pPr>
            <a:r>
              <a:rPr lang="en-US" sz="1400" u="sng" dirty="0">
                <a:solidFill>
                  <a:schemeClr val="accent6">
                    <a:lumMod val="50000"/>
                  </a:schemeClr>
                </a:solidFill>
              </a:rPr>
              <a:t>http://ijariie.com/AdminUploadPdf/SPORT-EVENT-MANAGEMENT-PLATFORM-FOR-COLLEGE-ijariie13718.pdf </a:t>
            </a:r>
          </a:p>
          <a:p>
            <a:pPr marL="342900" lvl="0" algn="just">
              <a:buClr>
                <a:schemeClr val="tx2">
                  <a:lumMod val="25000"/>
                </a:schemeClr>
              </a:buClr>
              <a:buSzPct val="88000"/>
              <a:buFont typeface="+mj-lt"/>
              <a:buAutoNum type="arabicPeriod"/>
            </a:pPr>
            <a:r>
              <a:rPr lang="en-US" sz="1400" u="sng" dirty="0">
                <a:solidFill>
                  <a:schemeClr val="accent6">
                    <a:lumMod val="50000"/>
                  </a:schemeClr>
                </a:solidFill>
                <a:hlinkClick r:id="rId3"/>
              </a:rPr>
              <a:t>https://www.slideshare.net/DilipPrajapati4/sport-tournament-management-system</a:t>
            </a:r>
            <a:endParaRPr lang="en-US" sz="1400" u="sng" dirty="0">
              <a:solidFill>
                <a:schemeClr val="accent6">
                  <a:lumMod val="50000"/>
                </a:schemeClr>
              </a:solidFill>
            </a:endParaRPr>
          </a:p>
          <a:p>
            <a:pPr marL="342900" lvl="0" algn="just">
              <a:buClr>
                <a:schemeClr val="tx2">
                  <a:lumMod val="25000"/>
                </a:schemeClr>
              </a:buClr>
              <a:buSzPct val="88000"/>
              <a:buFont typeface="+mj-lt"/>
              <a:buAutoNum type="arabicPeriod"/>
            </a:pPr>
            <a:r>
              <a:rPr lang="en-US" sz="1400" u="sng" dirty="0">
                <a:solidFill>
                  <a:schemeClr val="accent6">
                    <a:lumMod val="50000"/>
                  </a:schemeClr>
                </a:solidFill>
              </a:rPr>
              <a:t> </a:t>
            </a:r>
            <a:r>
              <a:rPr lang="en-US" sz="1400" u="sng" dirty="0">
                <a:solidFill>
                  <a:schemeClr val="accent6">
                    <a:lumMod val="50000"/>
                  </a:schemeClr>
                </a:solidFill>
                <a:hlinkClick r:id="rId4"/>
              </a:rPr>
              <a:t>https://nevonprojects.com/sports-eventmanagementcollegesproject/</a:t>
            </a:r>
            <a:endParaRPr lang="en-US" sz="1400" u="sng" dirty="0">
              <a:solidFill>
                <a:schemeClr val="accent6">
                  <a:lumMod val="50000"/>
                </a:schemeClr>
              </a:solidFill>
            </a:endParaRPr>
          </a:p>
          <a:p>
            <a:pPr marL="342900" lvl="0" algn="just">
              <a:buClr>
                <a:schemeClr val="tx2">
                  <a:lumMod val="25000"/>
                </a:schemeClr>
              </a:buClr>
              <a:buSzPct val="88000"/>
              <a:buFont typeface="+mj-lt"/>
              <a:buAutoNum type="arabicPeriod"/>
            </a:pPr>
            <a:r>
              <a:rPr lang="en-US" sz="1400" u="sng" dirty="0">
                <a:solidFill>
                  <a:schemeClr val="accent6">
                    <a:lumMod val="50000"/>
                  </a:schemeClr>
                </a:solidFill>
                <a:hlinkClick r:id="rId5"/>
              </a:rPr>
              <a:t>https://www.irjmets.com/uploadedfiles/paper/volume2/issue-7-july-2020/2480/1628 083092.pdf</a:t>
            </a:r>
            <a:endParaRPr lang="en-US" sz="1400" u="sng" dirty="0">
              <a:solidFill>
                <a:schemeClr val="accent6">
                  <a:lumMod val="50000"/>
                </a:schemeClr>
              </a:solidFill>
            </a:endParaRPr>
          </a:p>
          <a:p>
            <a:pPr marL="342900" lvl="0" algn="just">
              <a:buClr>
                <a:schemeClr val="tx2">
                  <a:lumMod val="25000"/>
                </a:schemeClr>
              </a:buClr>
              <a:buSzPct val="88000"/>
              <a:buFont typeface="+mj-lt"/>
              <a:buAutoNum type="arabicPeriod"/>
            </a:pPr>
            <a:r>
              <a:rPr lang="en-US" sz="1400" u="sng" dirty="0">
                <a:solidFill>
                  <a:schemeClr val="accent6">
                    <a:lumMod val="50000"/>
                  </a:schemeClr>
                </a:solidFill>
                <a:hlinkClick r:id="rId6"/>
              </a:rPr>
              <a:t>https://www.ijresm.com/Vol.3-2020/Vol3-ss6June20/IJRESM-V3-I6-182.pdf</a:t>
            </a:r>
            <a:endParaRPr lang="en-US" sz="1400" u="sng" dirty="0">
              <a:solidFill>
                <a:schemeClr val="accent6">
                  <a:lumMod val="50000"/>
                </a:schemeClr>
              </a:solidFill>
            </a:endParaRPr>
          </a:p>
          <a:p>
            <a:pPr marL="0" lvl="0" indent="0" algn="just">
              <a:buClr>
                <a:schemeClr val="tx2">
                  <a:lumMod val="25000"/>
                </a:schemeClr>
              </a:buClr>
              <a:buSzPct val="88000"/>
              <a:buNone/>
            </a:pPr>
            <a:endParaRPr sz="1400" dirty="0">
              <a:solidFill>
                <a:srgbClr val="00B0F0"/>
              </a:solidFill>
            </a:endParaRPr>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7"/>
          <p:cNvSpPr txBox="1">
            <a:spLocks noGrp="1"/>
          </p:cNvSpPr>
          <p:nvPr>
            <p:ph type="ctrTitle" idx="4294967295"/>
          </p:nvPr>
        </p:nvSpPr>
        <p:spPr>
          <a:xfrm>
            <a:off x="642910" y="2928940"/>
            <a:ext cx="77724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9600" b="1" dirty="0"/>
              <a:t>THANK YOU!!!</a:t>
            </a:r>
            <a:endParaRPr sz="9600" b="1"/>
          </a:p>
        </p:txBody>
      </p:sp>
      <p:sp>
        <p:nvSpPr>
          <p:cNvPr id="249" name="Google Shape;249;p2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14</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45"/>
          <p:cNvSpPr txBox="1">
            <a:spLocks noGrp="1"/>
          </p:cNvSpPr>
          <p:nvPr>
            <p:ph type="title"/>
          </p:nvPr>
        </p:nvSpPr>
        <p:spPr>
          <a:xfrm>
            <a:off x="785786" y="642924"/>
            <a:ext cx="7571700" cy="702600"/>
          </a:xfrm>
          <a:prstGeom prst="rect">
            <a:avLst/>
          </a:prstGeom>
        </p:spPr>
        <p:txBody>
          <a:bodyPr spcFirstLastPara="1" wrap="square" lIns="91425" tIns="91425" rIns="91425" bIns="91425" anchor="b" anchorCtr="0">
            <a:noAutofit/>
          </a:bodyPr>
          <a:lstStyle/>
          <a:p>
            <a:pPr lvl="0"/>
            <a:r>
              <a:rPr lang="en" sz="2400" b="1" dirty="0">
                <a:solidFill>
                  <a:schemeClr val="accent1">
                    <a:lumMod val="75000"/>
                  </a:schemeClr>
                </a:solidFill>
                <a:effectLst>
                  <a:outerShdw blurRad="38100" dist="38100" dir="2700000" algn="tl">
                    <a:srgbClr val="000000">
                      <a:alpha val="43137"/>
                    </a:srgbClr>
                  </a:outerShdw>
                </a:effectLst>
              </a:rPr>
              <a:t>Group No.: 06</a:t>
            </a:r>
            <a:br>
              <a:rPr lang="en" sz="2400" dirty="0"/>
            </a:br>
            <a:br>
              <a:rPr lang="en" sz="2400" dirty="0"/>
            </a:br>
            <a:r>
              <a:rPr lang="en" sz="2400" b="1" dirty="0">
                <a:effectLst>
                  <a:outerShdw blurRad="38100" dist="38100" dir="2700000" algn="tl">
                    <a:srgbClr val="000000">
                      <a:alpha val="43137"/>
                    </a:srgbClr>
                  </a:outerShdw>
                </a:effectLst>
              </a:rPr>
              <a:t>Team Members:</a:t>
            </a:r>
            <a:endParaRPr sz="2400" b="1">
              <a:effectLst>
                <a:outerShdw blurRad="38100" dist="38100" dir="2700000" algn="tl">
                  <a:srgbClr val="000000">
                    <a:alpha val="43137"/>
                  </a:srgbClr>
                </a:outerShdw>
              </a:effectLst>
            </a:endParaRPr>
          </a:p>
        </p:txBody>
      </p:sp>
      <p:sp>
        <p:nvSpPr>
          <p:cNvPr id="600" name="Google Shape;600;p4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a:t>
            </a:fld>
            <a:endParaRPr/>
          </a:p>
        </p:txBody>
      </p:sp>
      <p:graphicFrame>
        <p:nvGraphicFramePr>
          <p:cNvPr id="12" name="Table 11"/>
          <p:cNvGraphicFramePr>
            <a:graphicFrameLocks noGrp="1"/>
          </p:cNvGraphicFramePr>
          <p:nvPr/>
        </p:nvGraphicFramePr>
        <p:xfrm>
          <a:off x="1714480" y="1643056"/>
          <a:ext cx="6143668" cy="2523670"/>
        </p:xfrm>
        <a:graphic>
          <a:graphicData uri="http://schemas.openxmlformats.org/drawingml/2006/table">
            <a:tbl>
              <a:tblPr firstRow="1" bandRow="1">
                <a:tableStyleId>{69012ECD-51FC-41F1-AA8D-1B2483CD663E}</a:tableStyleId>
              </a:tblPr>
              <a:tblGrid>
                <a:gridCol w="3071834">
                  <a:extLst>
                    <a:ext uri="{9D8B030D-6E8A-4147-A177-3AD203B41FA5}">
                      <a16:colId xmlns:a16="http://schemas.microsoft.com/office/drawing/2014/main" val="20000"/>
                    </a:ext>
                  </a:extLst>
                </a:gridCol>
                <a:gridCol w="3071834">
                  <a:extLst>
                    <a:ext uri="{9D8B030D-6E8A-4147-A177-3AD203B41FA5}">
                      <a16:colId xmlns:a16="http://schemas.microsoft.com/office/drawing/2014/main" val="20001"/>
                    </a:ext>
                  </a:extLst>
                </a:gridCol>
              </a:tblGrid>
              <a:tr h="428628">
                <a:tc>
                  <a:txBody>
                    <a:bodyPr/>
                    <a:lstStyle/>
                    <a:p>
                      <a:pPr algn="ctr"/>
                      <a:r>
                        <a:rPr lang="en-US" dirty="0"/>
                        <a:t>NAME</a:t>
                      </a:r>
                    </a:p>
                  </a:txBody>
                  <a:tcPr/>
                </a:tc>
                <a:tc>
                  <a:txBody>
                    <a:bodyPr/>
                    <a:lstStyle/>
                    <a:p>
                      <a:pPr algn="ctr"/>
                      <a:r>
                        <a:rPr lang="en-US" dirty="0"/>
                        <a:t>UNIVERSITY ROLL NO.</a:t>
                      </a:r>
                    </a:p>
                  </a:txBody>
                  <a:tcPr/>
                </a:tc>
                <a:extLst>
                  <a:ext uri="{0D108BD9-81ED-4DB2-BD59-A6C34878D82A}">
                    <a16:rowId xmlns:a16="http://schemas.microsoft.com/office/drawing/2014/main" val="10000"/>
                  </a:ext>
                </a:extLst>
              </a:tr>
              <a:tr h="548165">
                <a:tc>
                  <a:txBody>
                    <a:bodyPr/>
                    <a:lstStyle/>
                    <a:p>
                      <a:pPr algn="ctr"/>
                      <a:r>
                        <a:rPr lang="en-US" sz="1600" dirty="0" err="1"/>
                        <a:t>Somashree</a:t>
                      </a:r>
                      <a:r>
                        <a:rPr lang="en-US" sz="1600" baseline="0" dirty="0"/>
                        <a:t> Barman</a:t>
                      </a:r>
                      <a:endParaRPr lang="en-US" sz="1600" dirty="0"/>
                    </a:p>
                  </a:txBody>
                  <a:tcPr/>
                </a:tc>
                <a:tc>
                  <a:txBody>
                    <a:bodyPr/>
                    <a:lstStyle/>
                    <a:p>
                      <a:pPr algn="ctr"/>
                      <a:r>
                        <a:rPr lang="en-US" sz="1600" dirty="0"/>
                        <a:t>11500120076</a:t>
                      </a:r>
                    </a:p>
                  </a:txBody>
                  <a:tcPr/>
                </a:tc>
                <a:extLst>
                  <a:ext uri="{0D108BD9-81ED-4DB2-BD59-A6C34878D82A}">
                    <a16:rowId xmlns:a16="http://schemas.microsoft.com/office/drawing/2014/main" val="10001"/>
                  </a:ext>
                </a:extLst>
              </a:tr>
              <a:tr h="548165">
                <a:tc>
                  <a:txBody>
                    <a:bodyPr/>
                    <a:lstStyle/>
                    <a:p>
                      <a:pPr algn="ctr"/>
                      <a:r>
                        <a:rPr lang="en-US" sz="1600"/>
                        <a:t>Shreya Das</a:t>
                      </a:r>
                      <a:endParaRPr lang="en-US" sz="1600" dirty="0"/>
                    </a:p>
                  </a:txBody>
                  <a:tcPr/>
                </a:tc>
                <a:tc>
                  <a:txBody>
                    <a:bodyPr/>
                    <a:lstStyle/>
                    <a:p>
                      <a:pPr algn="ctr"/>
                      <a:r>
                        <a:rPr lang="en-US" sz="1600" dirty="0"/>
                        <a:t>11500120090</a:t>
                      </a:r>
                    </a:p>
                  </a:txBody>
                  <a:tcPr/>
                </a:tc>
                <a:extLst>
                  <a:ext uri="{0D108BD9-81ED-4DB2-BD59-A6C34878D82A}">
                    <a16:rowId xmlns:a16="http://schemas.microsoft.com/office/drawing/2014/main" val="10002"/>
                  </a:ext>
                </a:extLst>
              </a:tr>
              <a:tr h="548165">
                <a:tc>
                  <a:txBody>
                    <a:bodyPr/>
                    <a:lstStyle/>
                    <a:p>
                      <a:pPr algn="ctr"/>
                      <a:r>
                        <a:rPr lang="en-US" sz="1600" dirty="0" err="1"/>
                        <a:t>Somdeep</a:t>
                      </a:r>
                      <a:r>
                        <a:rPr lang="en-US" sz="1600" baseline="0" dirty="0"/>
                        <a:t> </a:t>
                      </a:r>
                      <a:r>
                        <a:rPr lang="en-US" sz="1600" baseline="0" dirty="0" err="1"/>
                        <a:t>Sardar</a:t>
                      </a:r>
                      <a:endParaRPr lang="en-US" sz="1600" dirty="0"/>
                    </a:p>
                  </a:txBody>
                  <a:tcPr/>
                </a:tc>
                <a:tc>
                  <a:txBody>
                    <a:bodyPr/>
                    <a:lstStyle/>
                    <a:p>
                      <a:pPr algn="ctr"/>
                      <a:r>
                        <a:rPr lang="en-US" sz="1600" dirty="0"/>
                        <a:t>11500120091</a:t>
                      </a:r>
                    </a:p>
                  </a:txBody>
                  <a:tcPr/>
                </a:tc>
                <a:extLst>
                  <a:ext uri="{0D108BD9-81ED-4DB2-BD59-A6C34878D82A}">
                    <a16:rowId xmlns:a16="http://schemas.microsoft.com/office/drawing/2014/main" val="10003"/>
                  </a:ext>
                </a:extLst>
              </a:tr>
              <a:tr h="450547">
                <a:tc>
                  <a:txBody>
                    <a:bodyPr/>
                    <a:lstStyle/>
                    <a:p>
                      <a:pPr algn="ctr"/>
                      <a:r>
                        <a:rPr lang="en-US" sz="1600" dirty="0" err="1"/>
                        <a:t>Srijita</a:t>
                      </a:r>
                      <a:r>
                        <a:rPr lang="en-US" sz="1600" dirty="0"/>
                        <a:t> </a:t>
                      </a:r>
                      <a:r>
                        <a:rPr lang="en-US" sz="1600" dirty="0" err="1"/>
                        <a:t>Majumder</a:t>
                      </a:r>
                      <a:endParaRPr lang="en-US" sz="1600" dirty="0"/>
                    </a:p>
                  </a:txBody>
                  <a:tcPr/>
                </a:tc>
                <a:tc>
                  <a:txBody>
                    <a:bodyPr/>
                    <a:lstStyle/>
                    <a:p>
                      <a:pPr algn="ctr"/>
                      <a:r>
                        <a:rPr lang="en-US" sz="1600" dirty="0"/>
                        <a:t>11500121105</a:t>
                      </a:r>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1619672" y="1635646"/>
            <a:ext cx="5807400" cy="238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Sports Management System</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71406" y="214296"/>
            <a:ext cx="7571700" cy="702600"/>
          </a:xfrm>
          <a:prstGeom prst="rect">
            <a:avLst/>
          </a:prstGeom>
        </p:spPr>
        <p:txBody>
          <a:bodyPr spcFirstLastPara="1" wrap="square" lIns="91425" tIns="91425" rIns="91425" bIns="91425" anchor="b" anchorCtr="0">
            <a:noAutofit/>
          </a:bodyPr>
          <a:lstStyle/>
          <a:p>
            <a:pPr lvl="0" algn="ctr"/>
            <a:r>
              <a:rPr lang="en-US" sz="2400" b="1" u="sng" dirty="0">
                <a:effectLst>
                  <a:outerShdw blurRad="38100" dist="38100" dir="2700000" algn="tl">
                    <a:srgbClr val="000000">
                      <a:alpha val="43137"/>
                    </a:srgbClr>
                  </a:outerShdw>
                </a:effectLst>
              </a:rPr>
              <a:t>CONTENTS</a:t>
            </a:r>
            <a:endParaRPr sz="2400" b="1"/>
          </a:p>
        </p:txBody>
      </p:sp>
      <p:sp>
        <p:nvSpPr>
          <p:cNvPr id="143" name="Google Shape;143;p20"/>
          <p:cNvSpPr txBox="1">
            <a:spLocks noGrp="1"/>
          </p:cNvSpPr>
          <p:nvPr>
            <p:ph type="body" idx="3"/>
          </p:nvPr>
        </p:nvSpPr>
        <p:spPr>
          <a:xfrm>
            <a:off x="642910" y="857238"/>
            <a:ext cx="8715436" cy="3725700"/>
          </a:xfrm>
          <a:prstGeom prst="rect">
            <a:avLst/>
          </a:prstGeom>
        </p:spPr>
        <p:txBody>
          <a:bodyPr spcFirstLastPara="1" wrap="square" lIns="91425" tIns="91425" rIns="91425" bIns="91425" anchor="t" anchorCtr="0">
            <a:noAutofit/>
          </a:bodyPr>
          <a:lstStyle/>
          <a:p>
            <a:pPr marL="2286000" lvl="5" indent="0">
              <a:lnSpc>
                <a:spcPct val="150000"/>
              </a:lnSpc>
              <a:spcBef>
                <a:spcPts val="600"/>
              </a:spcBef>
              <a:buClr>
                <a:schemeClr val="tx2">
                  <a:lumMod val="10000"/>
                </a:schemeClr>
              </a:buClr>
              <a:buFont typeface="Wingdings" pitchFamily="2" charset="2"/>
              <a:buChar char="Ø"/>
            </a:pPr>
            <a:r>
              <a:rPr lang="en-US" dirty="0"/>
              <a:t>Objectives</a:t>
            </a:r>
          </a:p>
          <a:p>
            <a:pPr marL="2286000" lvl="5" indent="0">
              <a:lnSpc>
                <a:spcPct val="150000"/>
              </a:lnSpc>
              <a:spcBef>
                <a:spcPts val="600"/>
              </a:spcBef>
              <a:buClr>
                <a:schemeClr val="tx2">
                  <a:lumMod val="10000"/>
                </a:schemeClr>
              </a:buClr>
              <a:buFont typeface="Wingdings" pitchFamily="2" charset="2"/>
              <a:buChar char="Ø"/>
            </a:pPr>
            <a:r>
              <a:rPr lang="en-US" dirty="0"/>
              <a:t>Background</a:t>
            </a:r>
          </a:p>
          <a:p>
            <a:pPr marL="2286000" lvl="5" indent="0">
              <a:lnSpc>
                <a:spcPct val="150000"/>
              </a:lnSpc>
              <a:spcBef>
                <a:spcPts val="600"/>
              </a:spcBef>
              <a:buClr>
                <a:schemeClr val="tx2">
                  <a:lumMod val="10000"/>
                </a:schemeClr>
              </a:buClr>
              <a:buFont typeface="Wingdings" pitchFamily="2" charset="2"/>
              <a:buChar char="Ø"/>
            </a:pPr>
            <a:r>
              <a:rPr lang="en-US" dirty="0"/>
              <a:t>Proposed System</a:t>
            </a:r>
          </a:p>
          <a:p>
            <a:pPr marL="2286000" lvl="5" indent="0">
              <a:lnSpc>
                <a:spcPct val="150000"/>
              </a:lnSpc>
              <a:spcBef>
                <a:spcPts val="600"/>
              </a:spcBef>
              <a:buClr>
                <a:schemeClr val="tx2">
                  <a:lumMod val="10000"/>
                </a:schemeClr>
              </a:buClr>
              <a:buFont typeface="Wingdings" pitchFamily="2" charset="2"/>
              <a:buChar char="Ø"/>
            </a:pPr>
            <a:r>
              <a:rPr lang="en-US" dirty="0"/>
              <a:t>System Requirements</a:t>
            </a:r>
          </a:p>
          <a:p>
            <a:pPr marL="2286000" lvl="5" indent="0">
              <a:lnSpc>
                <a:spcPct val="150000"/>
              </a:lnSpc>
              <a:spcBef>
                <a:spcPts val="600"/>
              </a:spcBef>
              <a:buClr>
                <a:schemeClr val="tx2">
                  <a:lumMod val="10000"/>
                </a:schemeClr>
              </a:buClr>
              <a:buFont typeface="Wingdings" pitchFamily="2" charset="2"/>
              <a:buChar char="Ø"/>
            </a:pPr>
            <a:r>
              <a:rPr lang="en-US" dirty="0"/>
              <a:t>Design</a:t>
            </a:r>
          </a:p>
          <a:p>
            <a:pPr marL="2286000" lvl="5" indent="0">
              <a:lnSpc>
                <a:spcPct val="150000"/>
              </a:lnSpc>
              <a:spcBef>
                <a:spcPts val="600"/>
              </a:spcBef>
              <a:buClr>
                <a:schemeClr val="tx2">
                  <a:lumMod val="10000"/>
                </a:schemeClr>
              </a:buClr>
              <a:buFont typeface="Wingdings" pitchFamily="2" charset="2"/>
              <a:buChar char="Ø"/>
            </a:pPr>
            <a:r>
              <a:rPr lang="en-US" dirty="0"/>
              <a:t>Future Plan</a:t>
            </a:r>
          </a:p>
          <a:p>
            <a:pPr marL="2286000" lvl="5" indent="0">
              <a:lnSpc>
                <a:spcPct val="150000"/>
              </a:lnSpc>
              <a:spcBef>
                <a:spcPts val="600"/>
              </a:spcBef>
              <a:buClr>
                <a:schemeClr val="tx2">
                  <a:lumMod val="10000"/>
                </a:schemeClr>
              </a:buClr>
              <a:buFont typeface="Wingdings" pitchFamily="2" charset="2"/>
              <a:buChar char="Ø"/>
            </a:pPr>
            <a:r>
              <a:rPr lang="en-US" dirty="0"/>
              <a:t>Conclusion</a:t>
            </a:r>
          </a:p>
          <a:p>
            <a:pPr marL="0" lvl="0" indent="0" rtl="0">
              <a:spcBef>
                <a:spcPts val="600"/>
              </a:spcBef>
              <a:spcAft>
                <a:spcPts val="0"/>
              </a:spcAft>
              <a:buNone/>
            </a:pPr>
            <a:endParaRPr lang="en-US" dirty="0"/>
          </a:p>
          <a:p>
            <a:pPr marL="0" lvl="0" indent="0" rtl="0">
              <a:spcBef>
                <a:spcPts val="600"/>
              </a:spcBef>
              <a:spcAft>
                <a:spcPts val="0"/>
              </a:spcAft>
              <a:buNone/>
            </a:pPr>
            <a:endParaRPr/>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ctrTitle"/>
          </p:nvPr>
        </p:nvSpPr>
        <p:spPr>
          <a:xfrm>
            <a:off x="4357686" y="214296"/>
            <a:ext cx="1714512" cy="65973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sz="6000" u="sng">
              <a:solidFill>
                <a:schemeClr val="accent4"/>
              </a:solidFill>
              <a:effectLst>
                <a:outerShdw blurRad="38100" dist="38100" dir="2700000" algn="tl">
                  <a:srgbClr val="000000">
                    <a:alpha val="43137"/>
                  </a:srgbClr>
                </a:outerShdw>
              </a:effectLst>
            </a:endParaRPr>
          </a:p>
          <a:p>
            <a:pPr marL="0" lvl="0" indent="0" algn="l" rtl="0">
              <a:spcBef>
                <a:spcPts val="0"/>
              </a:spcBef>
              <a:spcAft>
                <a:spcPts val="0"/>
              </a:spcAft>
              <a:buNone/>
            </a:pPr>
            <a:r>
              <a:rPr lang="en-US" sz="2400" u="sng" dirty="0">
                <a:effectLst>
                  <a:outerShdw blurRad="38100" dist="38100" dir="2700000" algn="tl">
                    <a:srgbClr val="000000">
                      <a:alpha val="43137"/>
                    </a:srgbClr>
                  </a:outerShdw>
                </a:effectLst>
              </a:rPr>
              <a:t>Objectives</a:t>
            </a:r>
          </a:p>
        </p:txBody>
      </p:sp>
      <p:sp>
        <p:nvSpPr>
          <p:cNvPr id="98" name="Google Shape;98;p15"/>
          <p:cNvSpPr txBox="1">
            <a:spLocks noGrp="1"/>
          </p:cNvSpPr>
          <p:nvPr>
            <p:ph type="subTitle" idx="1"/>
          </p:nvPr>
        </p:nvSpPr>
        <p:spPr>
          <a:xfrm>
            <a:off x="1500166" y="1000114"/>
            <a:ext cx="6739682" cy="3372406"/>
          </a:xfrm>
          <a:prstGeom prst="rect">
            <a:avLst/>
          </a:prstGeom>
        </p:spPr>
        <p:txBody>
          <a:bodyPr spcFirstLastPara="1" wrap="square" lIns="91425" tIns="91425" rIns="91425" bIns="91425" anchor="t" anchorCtr="0">
            <a:noAutofit/>
          </a:bodyPr>
          <a:lstStyle/>
          <a:p>
            <a:pPr algn="just" fontAlgn="base">
              <a:buClr>
                <a:schemeClr val="accent2"/>
              </a:buClr>
              <a:buSzPct val="90000"/>
              <a:buFont typeface="Wingdings" pitchFamily="2" charset="2"/>
              <a:buChar char="Ø"/>
            </a:pPr>
            <a:r>
              <a:rPr lang="en-US" sz="1400" dirty="0">
                <a:solidFill>
                  <a:schemeClr val="tx2">
                    <a:lumMod val="10000"/>
                  </a:schemeClr>
                </a:solidFill>
              </a:rPr>
              <a:t>The objective of Sports Management System is to provide a system which manages the activity of many sports at a time. </a:t>
            </a:r>
          </a:p>
          <a:p>
            <a:pPr algn="just" fontAlgn="base">
              <a:buClr>
                <a:schemeClr val="accent2"/>
              </a:buClr>
              <a:buSzPct val="90000"/>
              <a:buFont typeface="Wingdings" pitchFamily="2" charset="2"/>
              <a:buChar char="Ø"/>
            </a:pPr>
            <a:endParaRPr lang="en-US" sz="1400" dirty="0">
              <a:solidFill>
                <a:schemeClr val="tx2">
                  <a:lumMod val="10000"/>
                </a:schemeClr>
              </a:solidFill>
            </a:endParaRPr>
          </a:p>
          <a:p>
            <a:pPr algn="just" fontAlgn="base">
              <a:buClr>
                <a:schemeClr val="accent2"/>
              </a:buClr>
              <a:buSzPct val="90000"/>
              <a:buFont typeface="Wingdings" pitchFamily="2" charset="2"/>
              <a:buChar char="Ø"/>
            </a:pPr>
            <a:r>
              <a:rPr lang="en-US" sz="1400" dirty="0">
                <a:solidFill>
                  <a:schemeClr val="tx2">
                    <a:lumMod val="10000"/>
                  </a:schemeClr>
                </a:solidFill>
              </a:rPr>
              <a:t>The users will consume less amount of time when compared to manual paper work through the automated system. </a:t>
            </a:r>
          </a:p>
          <a:p>
            <a:pPr algn="just" fontAlgn="base">
              <a:buClr>
                <a:schemeClr val="accent2"/>
              </a:buClr>
              <a:buSzPct val="90000"/>
              <a:buFont typeface="Wingdings" pitchFamily="2" charset="2"/>
              <a:buChar char="Ø"/>
            </a:pPr>
            <a:endParaRPr lang="en-US" sz="1400" dirty="0">
              <a:solidFill>
                <a:schemeClr val="tx2">
                  <a:lumMod val="10000"/>
                </a:schemeClr>
              </a:solidFill>
            </a:endParaRPr>
          </a:p>
          <a:p>
            <a:pPr algn="just" fontAlgn="base">
              <a:buClr>
                <a:schemeClr val="accent2"/>
              </a:buClr>
              <a:buSzPct val="90000"/>
              <a:buFont typeface="Wingdings" pitchFamily="2" charset="2"/>
              <a:buChar char="Ø"/>
            </a:pPr>
            <a:r>
              <a:rPr lang="en-US" sz="1400" dirty="0">
                <a:solidFill>
                  <a:schemeClr val="tx2">
                    <a:lumMod val="10000"/>
                  </a:schemeClr>
                </a:solidFill>
              </a:rPr>
              <a:t>The system will take care of all the servicing activity in a quick manner.</a:t>
            </a:r>
          </a:p>
          <a:p>
            <a:pPr algn="just" fontAlgn="base">
              <a:buClr>
                <a:schemeClr val="accent2"/>
              </a:buClr>
              <a:buSzPct val="90000"/>
              <a:buFont typeface="Wingdings" pitchFamily="2" charset="2"/>
              <a:buChar char="Ø"/>
            </a:pPr>
            <a:endParaRPr lang="en-US" sz="1400" dirty="0">
              <a:solidFill>
                <a:schemeClr val="tx2">
                  <a:lumMod val="10000"/>
                </a:schemeClr>
              </a:solidFill>
            </a:endParaRPr>
          </a:p>
          <a:p>
            <a:pPr algn="just" fontAlgn="base">
              <a:buClr>
                <a:schemeClr val="accent2"/>
              </a:buClr>
              <a:buSzPct val="90000"/>
              <a:buFont typeface="Wingdings" pitchFamily="2" charset="2"/>
              <a:buChar char="Ø"/>
            </a:pPr>
            <a:r>
              <a:rPr lang="en-US" sz="1400" dirty="0">
                <a:solidFill>
                  <a:schemeClr val="tx2">
                    <a:lumMod val="10000"/>
                  </a:schemeClr>
                </a:solidFill>
              </a:rPr>
              <a:t>Data storing is easier. It will be able to check any report at any time. </a:t>
            </a:r>
          </a:p>
          <a:p>
            <a:pPr algn="just" fontAlgn="base">
              <a:buClr>
                <a:schemeClr val="accent2"/>
              </a:buClr>
              <a:buSzPct val="90000"/>
              <a:buFont typeface="Wingdings" pitchFamily="2" charset="2"/>
              <a:buChar char="Ø"/>
            </a:pPr>
            <a:endParaRPr lang="en-US" sz="1400" dirty="0">
              <a:solidFill>
                <a:schemeClr val="tx2">
                  <a:lumMod val="10000"/>
                </a:schemeClr>
              </a:solidFill>
            </a:endParaRPr>
          </a:p>
          <a:p>
            <a:pPr algn="just" fontAlgn="base">
              <a:buClr>
                <a:schemeClr val="accent2"/>
              </a:buClr>
              <a:buSzPct val="90000"/>
              <a:buFont typeface="Wingdings" pitchFamily="2" charset="2"/>
              <a:buChar char="Ø"/>
            </a:pPr>
            <a:r>
              <a:rPr lang="en-US" sz="1400" dirty="0">
                <a:solidFill>
                  <a:schemeClr val="tx2">
                    <a:lumMod val="10000"/>
                  </a:schemeClr>
                </a:solidFill>
              </a:rPr>
              <a:t>The admin can manage the game, manage team and manage player, team members. Admin can even schedule the events and news for the tournament.</a:t>
            </a:r>
          </a:p>
          <a:p>
            <a:pPr algn="just" fontAlgn="base">
              <a:buClr>
                <a:schemeClr val="accent2"/>
              </a:buClr>
              <a:buSzPct val="90000"/>
              <a:buFont typeface="Wingdings" pitchFamily="2" charset="2"/>
              <a:buChar char="Ø"/>
            </a:pPr>
            <a:endParaRPr lang="en-US" sz="1400" dirty="0">
              <a:solidFill>
                <a:schemeClr val="tx2">
                  <a:lumMod val="10000"/>
                </a:schemeClr>
              </a:solidFill>
            </a:endParaRPr>
          </a:p>
          <a:p>
            <a:pPr algn="just" fontAlgn="base">
              <a:buClr>
                <a:schemeClr val="accent2"/>
              </a:buClr>
              <a:buSzPct val="90000"/>
              <a:buFont typeface="Wingdings" pitchFamily="2" charset="2"/>
              <a:buChar char="Ø"/>
            </a:pPr>
            <a:r>
              <a:rPr lang="en-US" sz="1400" dirty="0">
                <a:solidFill>
                  <a:schemeClr val="tx2">
                    <a:lumMod val="10000"/>
                  </a:schemeClr>
                </a:solidFill>
              </a:rPr>
              <a:t>Students can view the tournament details and upcoming match. </a:t>
            </a:r>
          </a:p>
          <a:p>
            <a:pPr algn="just" fontAlgn="base">
              <a:buClr>
                <a:schemeClr val="accent2"/>
              </a:buClr>
              <a:buSzPct val="90000"/>
              <a:buFont typeface="Wingdings" pitchFamily="2" charset="2"/>
              <a:buChar char="Ø"/>
            </a:pPr>
            <a:endParaRPr lang="en-US" sz="1400" dirty="0">
              <a:solidFill>
                <a:schemeClr val="tx2">
                  <a:lumMod val="10000"/>
                </a:schemeClr>
              </a:solidFill>
            </a:endParaRPr>
          </a:p>
          <a:p>
            <a:pPr algn="just" fontAlgn="base">
              <a:buClr>
                <a:schemeClr val="accent2"/>
              </a:buClr>
              <a:buSzPct val="90000"/>
              <a:buFont typeface="Wingdings" pitchFamily="2" charset="2"/>
              <a:buChar char="Ø"/>
            </a:pPr>
            <a:r>
              <a:rPr lang="en-US" sz="1400" dirty="0">
                <a:solidFill>
                  <a:schemeClr val="tx2">
                    <a:lumMod val="10000"/>
                  </a:schemeClr>
                </a:solidFill>
              </a:rPr>
              <a:t>This system aims to centralize administrative tasks, enhance communication, and facilitate efficient resource allocation.</a:t>
            </a:r>
            <a:endParaRPr sz="1400" dirty="0">
              <a:solidFill>
                <a:schemeClr val="tx2">
                  <a:lumMod val="10000"/>
                </a:schemeClr>
              </a:solidFill>
            </a:endParaRPr>
          </a:p>
        </p:txBody>
      </p:sp>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571472" y="142858"/>
            <a:ext cx="7571700" cy="702600"/>
          </a:xfrm>
          <a:prstGeom prst="rect">
            <a:avLst/>
          </a:prstGeom>
        </p:spPr>
        <p:txBody>
          <a:bodyPr spcFirstLastPara="1" wrap="square" lIns="91425" tIns="91425" rIns="91425" bIns="91425" anchor="b" anchorCtr="0">
            <a:noAutofit/>
          </a:bodyPr>
          <a:lstStyle/>
          <a:p>
            <a:pPr lvl="0"/>
            <a:r>
              <a:rPr lang="en-US" sz="2400" b="1" u="sng" dirty="0">
                <a:effectLst>
                  <a:outerShdw blurRad="38100" dist="38100" dir="2700000" algn="tl">
                    <a:srgbClr val="000000">
                      <a:alpha val="43137"/>
                    </a:srgbClr>
                  </a:outerShdw>
                </a:effectLst>
              </a:rPr>
              <a:t>BACKGROUND</a:t>
            </a:r>
            <a:endParaRPr sz="2400" b="1"/>
          </a:p>
        </p:txBody>
      </p:sp>
      <p:sp>
        <p:nvSpPr>
          <p:cNvPr id="143" name="Google Shape;143;p20"/>
          <p:cNvSpPr txBox="1">
            <a:spLocks noGrp="1"/>
          </p:cNvSpPr>
          <p:nvPr>
            <p:ph type="body" idx="3"/>
          </p:nvPr>
        </p:nvSpPr>
        <p:spPr>
          <a:xfrm>
            <a:off x="214282" y="857238"/>
            <a:ext cx="8358246" cy="3725700"/>
          </a:xfrm>
          <a:prstGeom prst="rect">
            <a:avLst/>
          </a:prstGeom>
        </p:spPr>
        <p:txBody>
          <a:bodyPr spcFirstLastPara="1" wrap="square" lIns="91425" tIns="91425" rIns="91425" bIns="91425" anchor="t" anchorCtr="0">
            <a:noAutofit/>
          </a:bodyPr>
          <a:lstStyle/>
          <a:p>
            <a:pPr marL="0" lvl="0" indent="0" algn="just">
              <a:buClr>
                <a:schemeClr val="tx2">
                  <a:lumMod val="25000"/>
                </a:schemeClr>
              </a:buClr>
              <a:buSzPct val="88000"/>
              <a:buFont typeface="Wingdings" pitchFamily="2" charset="2"/>
              <a:buChar char="q"/>
            </a:pPr>
            <a:r>
              <a:rPr lang="en-US" sz="1400" dirty="0"/>
              <a:t>Traditional sports management systems often suffered from a range of limitations that hampered their effectiveness. These systems relied heavily on manual processes, inundating administrators with paperwork and increasing the likelihood of errors. </a:t>
            </a:r>
          </a:p>
          <a:p>
            <a:pPr marL="0" lvl="0" indent="0" algn="just">
              <a:buClr>
                <a:schemeClr val="tx2">
                  <a:lumMod val="25000"/>
                </a:schemeClr>
              </a:buClr>
              <a:buSzPct val="88000"/>
              <a:buFont typeface="Wingdings" pitchFamily="2" charset="2"/>
              <a:buChar char="q"/>
            </a:pPr>
            <a:r>
              <a:rPr lang="en-US" sz="1400" dirty="0"/>
              <a:t>Information was often disorganized, scattered across various platforms or stored in physical documents, leading to inefficiencies in data management and retrieval. </a:t>
            </a:r>
          </a:p>
          <a:p>
            <a:pPr marL="0" lvl="0" indent="0" algn="just">
              <a:buClr>
                <a:schemeClr val="tx2">
                  <a:lumMod val="25000"/>
                </a:schemeClr>
              </a:buClr>
              <a:buSzPct val="88000"/>
              <a:buFont typeface="Wingdings" pitchFamily="2" charset="2"/>
              <a:buChar char="q"/>
            </a:pPr>
            <a:r>
              <a:rPr lang="en-US" sz="1400" dirty="0"/>
              <a:t>Moreover, the absence of data analytics made it challenging to derive insights for informed decision-making and optimizing performance.</a:t>
            </a:r>
          </a:p>
          <a:p>
            <a:pPr marL="0" lvl="0" indent="0" algn="just">
              <a:buClr>
                <a:schemeClr val="tx2">
                  <a:lumMod val="25000"/>
                </a:schemeClr>
              </a:buClr>
              <a:buSzPct val="88000"/>
              <a:buFont typeface="Wingdings" pitchFamily="2" charset="2"/>
              <a:buChar char="q"/>
            </a:pPr>
            <a:r>
              <a:rPr lang="en-US" sz="1400" dirty="0"/>
              <a:t> In terms of fan engagement, these systems lacked the necessary tools to effectively engage audiences, impacting the overall support and interaction with teams and events.</a:t>
            </a:r>
          </a:p>
          <a:p>
            <a:pPr marL="0" lvl="0" indent="0" algn="just">
              <a:buClr>
                <a:schemeClr val="tx2">
                  <a:lumMod val="25000"/>
                </a:schemeClr>
              </a:buClr>
              <a:buSzPct val="88000"/>
              <a:buFont typeface="Wingdings" pitchFamily="2" charset="2"/>
              <a:buChar char="q"/>
            </a:pPr>
            <a:r>
              <a:rPr lang="en-US" sz="1400" dirty="0"/>
              <a:t> Overall, the traditional sports management systems were constrained by their reliance on manual processes and limited technological capabilities, inhibiting efficiency and growth within sports organizations. </a:t>
            </a:r>
          </a:p>
          <a:p>
            <a:pPr marL="0" lvl="0" indent="0" algn="just">
              <a:buClr>
                <a:schemeClr val="tx2">
                  <a:lumMod val="25000"/>
                </a:schemeClr>
              </a:buClr>
              <a:buSzPct val="88000"/>
              <a:buFont typeface="Wingdings" pitchFamily="2" charset="2"/>
              <a:buChar char="q"/>
            </a:pPr>
            <a:r>
              <a:rPr lang="en-US" sz="1400" dirty="0"/>
              <a:t>Sports Management Systems are software applications that streamline sports organization operations. They handle player/team management, event scheduling, finances, fan engagement, analytics, and communication. These systems leverage technology to enhance efficiency, engagement, and overall success in sports management.</a:t>
            </a:r>
            <a:endParaRPr sz="1400" dirty="0"/>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642910" y="-71456"/>
            <a:ext cx="7571700" cy="702600"/>
          </a:xfrm>
          <a:prstGeom prst="rect">
            <a:avLst/>
          </a:prstGeom>
        </p:spPr>
        <p:txBody>
          <a:bodyPr spcFirstLastPara="1" wrap="square" lIns="91425" tIns="91425" rIns="91425" bIns="91425" anchor="b" anchorCtr="0">
            <a:noAutofit/>
          </a:bodyPr>
          <a:lstStyle/>
          <a:p>
            <a:pPr lvl="0"/>
            <a:r>
              <a:rPr lang="en-US" sz="2400" b="1" u="sng" dirty="0">
                <a:effectLst>
                  <a:outerShdw blurRad="38100" dist="38100" dir="2700000" algn="tl">
                    <a:srgbClr val="000000">
                      <a:alpha val="43137"/>
                    </a:srgbClr>
                  </a:outerShdw>
                </a:effectLst>
              </a:rPr>
              <a:t>PROPOSED SYSTEM</a:t>
            </a:r>
            <a:endParaRPr sz="2400" b="1"/>
          </a:p>
        </p:txBody>
      </p:sp>
      <p:sp>
        <p:nvSpPr>
          <p:cNvPr id="143" name="Google Shape;143;p20"/>
          <p:cNvSpPr txBox="1">
            <a:spLocks noGrp="1"/>
          </p:cNvSpPr>
          <p:nvPr>
            <p:ph type="body" idx="3"/>
          </p:nvPr>
        </p:nvSpPr>
        <p:spPr>
          <a:xfrm>
            <a:off x="285720" y="642924"/>
            <a:ext cx="8143932" cy="3868576"/>
          </a:xfrm>
          <a:prstGeom prst="rect">
            <a:avLst/>
          </a:prstGeom>
        </p:spPr>
        <p:txBody>
          <a:bodyPr spcFirstLastPara="1" wrap="square" lIns="91425" tIns="91425" rIns="91425" bIns="91425" anchor="t" anchorCtr="0">
            <a:noAutofit/>
          </a:bodyPr>
          <a:lstStyle/>
          <a:p>
            <a:pPr marL="800100" lvl="1" algn="just">
              <a:buClr>
                <a:srgbClr val="FFC000"/>
              </a:buClr>
              <a:buSzPct val="85000"/>
              <a:buFont typeface="Wingdings" pitchFamily="2" charset="2"/>
              <a:buChar char="v"/>
            </a:pPr>
            <a:r>
              <a:rPr lang="en-US" sz="1600" b="1" dirty="0">
                <a:solidFill>
                  <a:srgbClr val="FFC000"/>
                </a:solidFill>
              </a:rPr>
              <a:t>Key Features:</a:t>
            </a:r>
          </a:p>
          <a:p>
            <a:pPr marL="342900" algn="just">
              <a:buClr>
                <a:srgbClr val="FFC000"/>
              </a:buClr>
              <a:buSzPct val="85000"/>
            </a:pPr>
            <a:endParaRPr lang="en-US" sz="1400" b="1" dirty="0">
              <a:solidFill>
                <a:srgbClr val="FFC000"/>
              </a:solidFill>
            </a:endParaRPr>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7</a:t>
            </a:fld>
            <a:endParaRPr/>
          </a:p>
        </p:txBody>
      </p:sp>
      <p:graphicFrame>
        <p:nvGraphicFramePr>
          <p:cNvPr id="15" name="Table 14"/>
          <p:cNvGraphicFramePr>
            <a:graphicFrameLocks noGrp="1"/>
          </p:cNvGraphicFramePr>
          <p:nvPr/>
        </p:nvGraphicFramePr>
        <p:xfrm>
          <a:off x="714348" y="1000114"/>
          <a:ext cx="8001056" cy="3931920"/>
        </p:xfrm>
        <a:graphic>
          <a:graphicData uri="http://schemas.openxmlformats.org/drawingml/2006/table">
            <a:tbl>
              <a:tblPr firstRow="1" bandRow="1">
                <a:tableStyleId>{701FB10D-A61A-4DE4-8506-F670E7A89527}</a:tableStyleId>
              </a:tblPr>
              <a:tblGrid>
                <a:gridCol w="1762945">
                  <a:extLst>
                    <a:ext uri="{9D8B030D-6E8A-4147-A177-3AD203B41FA5}">
                      <a16:colId xmlns:a16="http://schemas.microsoft.com/office/drawing/2014/main" val="20000"/>
                    </a:ext>
                  </a:extLst>
                </a:gridCol>
                <a:gridCol w="6238111">
                  <a:extLst>
                    <a:ext uri="{9D8B030D-6E8A-4147-A177-3AD203B41FA5}">
                      <a16:colId xmlns:a16="http://schemas.microsoft.com/office/drawing/2014/main" val="20001"/>
                    </a:ext>
                  </a:extLst>
                </a:gridCol>
              </a:tblGrid>
              <a:tr h="370840">
                <a:tc>
                  <a:txBody>
                    <a:bodyPr/>
                    <a:lstStyle/>
                    <a:p>
                      <a:r>
                        <a:rPr lang="en-US" sz="1200" dirty="0">
                          <a:solidFill>
                            <a:schemeClr val="accent1">
                              <a:lumMod val="75000"/>
                            </a:schemeClr>
                          </a:solidFill>
                        </a:rPr>
                        <a:t>User Authentication and Authorization</a:t>
                      </a:r>
                    </a:p>
                  </a:txBody>
                  <a:tcPr/>
                </a:tc>
                <a:tc>
                  <a:txBody>
                    <a:bodyPr/>
                    <a:lstStyle/>
                    <a:p>
                      <a:r>
                        <a:rPr lang="en-US" sz="1200" dirty="0"/>
                        <a:t>● Secure login for different user roles (players, coaches, administrators).</a:t>
                      </a:r>
                    </a:p>
                    <a:p>
                      <a:r>
                        <a:rPr lang="en-US" sz="1200" dirty="0"/>
                        <a:t>● Role-based access control to ensure appropriate permissions.</a:t>
                      </a:r>
                    </a:p>
                  </a:txBody>
                  <a:tcPr/>
                </a:tc>
                <a:extLst>
                  <a:ext uri="{0D108BD9-81ED-4DB2-BD59-A6C34878D82A}">
                    <a16:rowId xmlns:a16="http://schemas.microsoft.com/office/drawing/2014/main" val="10000"/>
                  </a:ext>
                </a:extLst>
              </a:tr>
              <a:tr h="370840">
                <a:tc>
                  <a:txBody>
                    <a:bodyPr/>
                    <a:lstStyle/>
                    <a:p>
                      <a:r>
                        <a:rPr lang="en-US" sz="1200" dirty="0">
                          <a:solidFill>
                            <a:schemeClr val="accent1">
                              <a:lumMod val="75000"/>
                            </a:schemeClr>
                          </a:solidFill>
                        </a:rPr>
                        <a:t>Event Management</a:t>
                      </a:r>
                    </a:p>
                  </a:txBody>
                  <a:tcPr/>
                </a:tc>
                <a:tc>
                  <a:txBody>
                    <a:bodyPr/>
                    <a:lstStyle/>
                    <a:p>
                      <a:r>
                        <a:rPr lang="en-US" sz="1200" dirty="0"/>
                        <a:t>● Dynamic event scheduling with real-time updates.</a:t>
                      </a:r>
                    </a:p>
                    <a:p>
                      <a:r>
                        <a:rPr lang="en-US" sz="1200" dirty="0"/>
                        <a:t>● Registration and enrollment for players and teams.</a:t>
                      </a:r>
                    </a:p>
                    <a:p>
                      <a:r>
                        <a:rPr lang="en-US" sz="1200" dirty="0"/>
                        <a:t>● Automated event reminders and notifications. </a:t>
                      </a:r>
                    </a:p>
                  </a:txBody>
                  <a:tcPr/>
                </a:tc>
                <a:extLst>
                  <a:ext uri="{0D108BD9-81ED-4DB2-BD59-A6C34878D82A}">
                    <a16:rowId xmlns:a16="http://schemas.microsoft.com/office/drawing/2014/main" val="10001"/>
                  </a:ext>
                </a:extLst>
              </a:tr>
              <a:tr h="370840">
                <a:tc>
                  <a:txBody>
                    <a:bodyPr/>
                    <a:lstStyle/>
                    <a:p>
                      <a:r>
                        <a:rPr lang="en-US" sz="1200" dirty="0" err="1">
                          <a:solidFill>
                            <a:schemeClr val="accent1">
                              <a:lumMod val="75000"/>
                            </a:schemeClr>
                          </a:solidFill>
                        </a:rPr>
                        <a:t>Chatbot</a:t>
                      </a:r>
                      <a:r>
                        <a:rPr lang="en-US" sz="1200" dirty="0">
                          <a:solidFill>
                            <a:schemeClr val="accent1">
                              <a:lumMod val="75000"/>
                            </a:schemeClr>
                          </a:solidFill>
                        </a:rPr>
                        <a:t> Integration</a:t>
                      </a:r>
                    </a:p>
                  </a:txBody>
                  <a:tcPr/>
                </a:tc>
                <a:tc>
                  <a:txBody>
                    <a:bodyPr/>
                    <a:lstStyle/>
                    <a:p>
                      <a:r>
                        <a:rPr lang="en-US" sz="1200" dirty="0"/>
                        <a:t>● AI-driven </a:t>
                      </a:r>
                      <a:r>
                        <a:rPr lang="en-US" sz="1200" dirty="0" err="1"/>
                        <a:t>chatbot</a:t>
                      </a:r>
                      <a:r>
                        <a:rPr lang="en-US" sz="1200" dirty="0"/>
                        <a:t> for natural language interaction. </a:t>
                      </a:r>
                    </a:p>
                    <a:p>
                      <a:r>
                        <a:rPr lang="en-US" sz="1200" dirty="0"/>
                        <a:t>● Event information, registration assistance, and general queries.</a:t>
                      </a:r>
                    </a:p>
                    <a:p>
                      <a:r>
                        <a:rPr lang="en-US" sz="1200" dirty="0"/>
                        <a:t>● Continuous learning and improvement through user interactions.</a:t>
                      </a:r>
                    </a:p>
                  </a:txBody>
                  <a:tcPr/>
                </a:tc>
                <a:extLst>
                  <a:ext uri="{0D108BD9-81ED-4DB2-BD59-A6C34878D82A}">
                    <a16:rowId xmlns:a16="http://schemas.microsoft.com/office/drawing/2014/main" val="10002"/>
                  </a:ext>
                </a:extLst>
              </a:tr>
              <a:tr h="370840">
                <a:tc>
                  <a:txBody>
                    <a:bodyPr/>
                    <a:lstStyle/>
                    <a:p>
                      <a:r>
                        <a:rPr lang="en-US" sz="1200" dirty="0">
                          <a:solidFill>
                            <a:schemeClr val="accent1">
                              <a:lumMod val="75000"/>
                            </a:schemeClr>
                          </a:solidFill>
                        </a:rPr>
                        <a:t>User Dashboard</a:t>
                      </a:r>
                    </a:p>
                  </a:txBody>
                  <a:tcPr/>
                </a:tc>
                <a:tc>
                  <a:txBody>
                    <a:bodyPr/>
                    <a:lstStyle/>
                    <a:p>
                      <a:r>
                        <a:rPr lang="en-US" sz="1200" dirty="0"/>
                        <a:t>● Personalized dashboards for users with relevant information.</a:t>
                      </a:r>
                    </a:p>
                    <a:p>
                      <a:r>
                        <a:rPr lang="en-US" sz="1200" dirty="0"/>
                        <a:t>● Display of upcoming events, team performance, and personalized recommendations.</a:t>
                      </a:r>
                    </a:p>
                  </a:txBody>
                  <a:tcPr/>
                </a:tc>
                <a:extLst>
                  <a:ext uri="{0D108BD9-81ED-4DB2-BD59-A6C34878D82A}">
                    <a16:rowId xmlns:a16="http://schemas.microsoft.com/office/drawing/2014/main" val="10003"/>
                  </a:ext>
                </a:extLst>
              </a:tr>
              <a:tr h="370840">
                <a:tc>
                  <a:txBody>
                    <a:bodyPr/>
                    <a:lstStyle/>
                    <a:p>
                      <a:r>
                        <a:rPr lang="en-US" sz="1200" dirty="0">
                          <a:solidFill>
                            <a:schemeClr val="accent1">
                              <a:lumMod val="75000"/>
                            </a:schemeClr>
                          </a:solidFill>
                        </a:rPr>
                        <a:t>Team and Player Information</a:t>
                      </a:r>
                    </a:p>
                  </a:txBody>
                  <a:tcPr/>
                </a:tc>
                <a:tc>
                  <a:txBody>
                    <a:bodyPr/>
                    <a:lstStyle/>
                    <a:p>
                      <a:r>
                        <a:rPr lang="en-US" sz="1200" dirty="0"/>
                        <a:t>● Comprehensive profiles for teams and players.</a:t>
                      </a:r>
                    </a:p>
                    <a:p>
                      <a:r>
                        <a:rPr lang="en-US" sz="1200" dirty="0"/>
                        <a:t>● Real-time statistics and performance analytics.</a:t>
                      </a:r>
                    </a:p>
                    <a:p>
                      <a:r>
                        <a:rPr lang="en-US" sz="1200" dirty="0"/>
                        <a:t>● Historical data for analysis and strategic planning. </a:t>
                      </a:r>
                    </a:p>
                  </a:txBody>
                  <a:tcPr/>
                </a:tc>
                <a:extLst>
                  <a:ext uri="{0D108BD9-81ED-4DB2-BD59-A6C34878D82A}">
                    <a16:rowId xmlns:a16="http://schemas.microsoft.com/office/drawing/2014/main" val="10004"/>
                  </a:ext>
                </a:extLst>
              </a:tr>
              <a:tr h="370840">
                <a:tc>
                  <a:txBody>
                    <a:bodyPr/>
                    <a:lstStyle/>
                    <a:p>
                      <a:r>
                        <a:rPr lang="en-US" sz="1200" dirty="0">
                          <a:solidFill>
                            <a:schemeClr val="accent1">
                              <a:lumMod val="75000"/>
                            </a:schemeClr>
                          </a:solidFill>
                        </a:rPr>
                        <a:t>Administrative Tools</a:t>
                      </a:r>
                    </a:p>
                  </a:txBody>
                  <a:tcPr/>
                </a:tc>
                <a:tc>
                  <a:txBody>
                    <a:bodyPr/>
                    <a:lstStyle/>
                    <a:p>
                      <a:r>
                        <a:rPr lang="en-US" sz="1200" dirty="0"/>
                        <a:t>● Admin dashboard for centralized management.</a:t>
                      </a:r>
                    </a:p>
                    <a:p>
                      <a:r>
                        <a:rPr lang="en-US" sz="1200" dirty="0"/>
                        <a:t>● User account management and authorization.</a:t>
                      </a:r>
                    </a:p>
                    <a:p>
                      <a:r>
                        <a:rPr lang="en-US" sz="1200" dirty="0"/>
                        <a:t>● Event creation, modification, and reporting tool</a:t>
                      </a:r>
                    </a:p>
                  </a:txBody>
                  <a:tcPr/>
                </a:tc>
                <a:extLst>
                  <a:ext uri="{0D108BD9-81ED-4DB2-BD59-A6C34878D82A}">
                    <a16:rowId xmlns:a16="http://schemas.microsoft.com/office/drawing/2014/main" val="10005"/>
                  </a:ext>
                </a:extLst>
              </a:tr>
              <a:tr h="370840">
                <a:tc>
                  <a:txBody>
                    <a:bodyPr/>
                    <a:lstStyle/>
                    <a:p>
                      <a:r>
                        <a:rPr lang="en-US" sz="1200" dirty="0">
                          <a:solidFill>
                            <a:schemeClr val="accent1">
                              <a:lumMod val="75000"/>
                            </a:schemeClr>
                          </a:solidFill>
                        </a:rPr>
                        <a:t>Notifications and Alerts</a:t>
                      </a:r>
                    </a:p>
                  </a:txBody>
                  <a:tcPr/>
                </a:tc>
                <a:tc>
                  <a:txBody>
                    <a:bodyPr/>
                    <a:lstStyle/>
                    <a:p>
                      <a:r>
                        <a:rPr lang="en-US" sz="1200" dirty="0"/>
                        <a:t>● Automated notifications for event updates, scores, and announcements.</a:t>
                      </a:r>
                    </a:p>
                    <a:p>
                      <a:r>
                        <a:rPr lang="en-US" sz="1200" dirty="0"/>
                        <a:t>● Customizable notification preferences for users.</a:t>
                      </a:r>
                    </a:p>
                  </a:txBody>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3" name="Google Shape;143;p20"/>
          <p:cNvSpPr txBox="1">
            <a:spLocks noGrp="1"/>
          </p:cNvSpPr>
          <p:nvPr>
            <p:ph type="body" idx="3"/>
          </p:nvPr>
        </p:nvSpPr>
        <p:spPr>
          <a:xfrm>
            <a:off x="214282" y="714362"/>
            <a:ext cx="8143932" cy="3868576"/>
          </a:xfrm>
          <a:prstGeom prst="rect">
            <a:avLst/>
          </a:prstGeom>
        </p:spPr>
        <p:txBody>
          <a:bodyPr spcFirstLastPara="1" wrap="square" lIns="91425" tIns="91425" rIns="91425" bIns="91425" anchor="t" anchorCtr="0">
            <a:noAutofit/>
          </a:bodyPr>
          <a:lstStyle/>
          <a:p>
            <a:pPr marL="800100" lvl="1" algn="just">
              <a:buClr>
                <a:srgbClr val="FFC000"/>
              </a:buClr>
              <a:buSzPct val="85000"/>
              <a:buFont typeface="Wingdings" pitchFamily="2" charset="2"/>
              <a:buChar char="v"/>
            </a:pPr>
            <a:r>
              <a:rPr lang="en-US" sz="1600" b="1" dirty="0">
                <a:solidFill>
                  <a:srgbClr val="FFC000"/>
                </a:solidFill>
              </a:rPr>
              <a:t>System Architecture:</a:t>
            </a:r>
          </a:p>
          <a:p>
            <a:pPr marL="342900" algn="just">
              <a:buClr>
                <a:srgbClr val="FFC000"/>
              </a:buClr>
              <a:buSzPct val="85000"/>
            </a:pPr>
            <a:endParaRPr lang="en-US" sz="1400" b="1" dirty="0">
              <a:solidFill>
                <a:srgbClr val="FFC000"/>
              </a:solidFill>
            </a:endParaRPr>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8</a:t>
            </a:fld>
            <a:endParaRPr/>
          </a:p>
        </p:txBody>
      </p:sp>
      <p:graphicFrame>
        <p:nvGraphicFramePr>
          <p:cNvPr id="15" name="Table 14"/>
          <p:cNvGraphicFramePr>
            <a:graphicFrameLocks noGrp="1"/>
          </p:cNvGraphicFramePr>
          <p:nvPr>
            <p:extLst>
              <p:ext uri="{D42A27DB-BD31-4B8C-83A1-F6EECF244321}">
                <p14:modId xmlns:p14="http://schemas.microsoft.com/office/powerpoint/2010/main" val="3075639260"/>
              </p:ext>
            </p:extLst>
          </p:nvPr>
        </p:nvGraphicFramePr>
        <p:xfrm>
          <a:off x="642910" y="1357304"/>
          <a:ext cx="8001056" cy="3403600"/>
        </p:xfrm>
        <a:graphic>
          <a:graphicData uri="http://schemas.openxmlformats.org/drawingml/2006/table">
            <a:tbl>
              <a:tblPr firstRow="1" bandRow="1">
                <a:tableStyleId>{701FB10D-A61A-4DE4-8506-F670E7A89527}</a:tableStyleId>
              </a:tblPr>
              <a:tblGrid>
                <a:gridCol w="1762945">
                  <a:extLst>
                    <a:ext uri="{9D8B030D-6E8A-4147-A177-3AD203B41FA5}">
                      <a16:colId xmlns:a16="http://schemas.microsoft.com/office/drawing/2014/main" val="20000"/>
                    </a:ext>
                  </a:extLst>
                </a:gridCol>
                <a:gridCol w="6238111">
                  <a:extLst>
                    <a:ext uri="{9D8B030D-6E8A-4147-A177-3AD203B41FA5}">
                      <a16:colId xmlns:a16="http://schemas.microsoft.com/office/drawing/2014/main" val="20001"/>
                    </a:ext>
                  </a:extLst>
                </a:gridCol>
              </a:tblGrid>
              <a:tr h="370840">
                <a:tc>
                  <a:txBody>
                    <a:bodyPr/>
                    <a:lstStyle/>
                    <a:p>
                      <a:r>
                        <a:rPr lang="en-US" sz="1200" dirty="0">
                          <a:solidFill>
                            <a:schemeClr val="accent1">
                              <a:lumMod val="75000"/>
                            </a:schemeClr>
                          </a:solidFill>
                        </a:rPr>
                        <a:t>Frontend</a:t>
                      </a:r>
                    </a:p>
                  </a:txBody>
                  <a:tcPr/>
                </a:tc>
                <a:tc>
                  <a:txBody>
                    <a:bodyPr/>
                    <a:lstStyle/>
                    <a:p>
                      <a:r>
                        <a:rPr lang="en-US" sz="1200" dirty="0"/>
                        <a:t>● Intuitive web-based interface for users.</a:t>
                      </a:r>
                    </a:p>
                    <a:p>
                      <a:r>
                        <a:rPr lang="en-US" sz="1200" dirty="0"/>
                        <a:t>● Responsive design for seamless accessibility on various devices.</a:t>
                      </a:r>
                    </a:p>
                  </a:txBody>
                  <a:tcPr/>
                </a:tc>
                <a:extLst>
                  <a:ext uri="{0D108BD9-81ED-4DB2-BD59-A6C34878D82A}">
                    <a16:rowId xmlns:a16="http://schemas.microsoft.com/office/drawing/2014/main" val="10000"/>
                  </a:ext>
                </a:extLst>
              </a:tr>
              <a:tr h="370840">
                <a:tc>
                  <a:txBody>
                    <a:bodyPr/>
                    <a:lstStyle/>
                    <a:p>
                      <a:r>
                        <a:rPr lang="en-US" sz="1200" dirty="0">
                          <a:solidFill>
                            <a:schemeClr val="accent1">
                              <a:lumMod val="75000"/>
                            </a:schemeClr>
                          </a:solidFill>
                        </a:rPr>
                        <a:t>Backend</a:t>
                      </a:r>
                    </a:p>
                  </a:txBody>
                  <a:tcPr/>
                </a:tc>
                <a:tc>
                  <a:txBody>
                    <a:bodyPr/>
                    <a:lstStyle/>
                    <a:p>
                      <a:r>
                        <a:rPr lang="en-US" sz="1200" dirty="0"/>
                        <a:t>● Robust database for efficient data storage and retrieval.</a:t>
                      </a:r>
                    </a:p>
                    <a:p>
                      <a:r>
                        <a:rPr lang="en-US" sz="1200" dirty="0"/>
                        <a:t>● Integration with third-party APIs for additional functionalities.</a:t>
                      </a:r>
                    </a:p>
                    <a:p>
                      <a:r>
                        <a:rPr lang="en-US" sz="1200" dirty="0"/>
                        <a:t>● Cloud-based infrastructure for scalability and reliability.</a:t>
                      </a:r>
                    </a:p>
                  </a:txBody>
                  <a:tcPr/>
                </a:tc>
                <a:extLst>
                  <a:ext uri="{0D108BD9-81ED-4DB2-BD59-A6C34878D82A}">
                    <a16:rowId xmlns:a16="http://schemas.microsoft.com/office/drawing/2014/main" val="10001"/>
                  </a:ext>
                </a:extLst>
              </a:tr>
              <a:tr h="370840">
                <a:tc>
                  <a:txBody>
                    <a:bodyPr/>
                    <a:lstStyle/>
                    <a:p>
                      <a:r>
                        <a:rPr lang="en-US" sz="1200" dirty="0" err="1">
                          <a:solidFill>
                            <a:schemeClr val="accent1">
                              <a:lumMod val="75000"/>
                            </a:schemeClr>
                          </a:solidFill>
                        </a:rPr>
                        <a:t>Chatbot</a:t>
                      </a:r>
                      <a:r>
                        <a:rPr lang="en-US" sz="1200" dirty="0">
                          <a:solidFill>
                            <a:schemeClr val="accent1">
                              <a:lumMod val="75000"/>
                            </a:schemeClr>
                          </a:solidFill>
                        </a:rPr>
                        <a:t> Module</a:t>
                      </a:r>
                    </a:p>
                  </a:txBody>
                  <a:tcPr/>
                </a:tc>
                <a:tc>
                  <a:txBody>
                    <a:bodyPr/>
                    <a:lstStyle/>
                    <a:p>
                      <a:r>
                        <a:rPr lang="en-US" sz="1200" dirty="0"/>
                        <a:t>● Integration of natural language processing (NLP) for effective communication.</a:t>
                      </a:r>
                    </a:p>
                    <a:p>
                      <a:r>
                        <a:rPr lang="en-US" sz="1200" dirty="0"/>
                        <a:t>● Continuous learning and improvement through user interactions.</a:t>
                      </a:r>
                    </a:p>
                    <a:p>
                      <a:r>
                        <a:rPr lang="en-US" sz="1200" dirty="0"/>
                        <a:t>● Integration with backend systems for real-time data retrieval.</a:t>
                      </a:r>
                    </a:p>
                    <a:p>
                      <a:r>
                        <a:rPr lang="en-US" sz="1200" dirty="0"/>
                        <a:t>● Chatbot: Python, </a:t>
                      </a:r>
                      <a:r>
                        <a:rPr lang="en-US" sz="1200" dirty="0" err="1"/>
                        <a:t>DialogFlow</a:t>
                      </a:r>
                      <a:r>
                        <a:rPr lang="en-US" sz="1200" dirty="0"/>
                        <a:t> for NLP</a:t>
                      </a:r>
                    </a:p>
                  </a:txBody>
                  <a:tcPr/>
                </a:tc>
                <a:extLst>
                  <a:ext uri="{0D108BD9-81ED-4DB2-BD59-A6C34878D82A}">
                    <a16:rowId xmlns:a16="http://schemas.microsoft.com/office/drawing/2014/main" val="10002"/>
                  </a:ext>
                </a:extLst>
              </a:tr>
              <a:tr h="1483360">
                <a:tc gridSpan="2">
                  <a:txBody>
                    <a:bodyPr/>
                    <a:lstStyle/>
                    <a:p>
                      <a:endParaRPr lang="en-US" sz="1200" dirty="0">
                        <a:solidFill>
                          <a:schemeClr val="accent1">
                            <a:lumMod val="75000"/>
                          </a:schemeClr>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B w="9525" cap="flat" cmpd="sng">
                      <a:noFill/>
                      <a:prstDash val="solid"/>
                      <a:round/>
                      <a:headEnd type="none" w="sm" len="sm"/>
                      <a:tailEnd type="none" w="sm" len="sm"/>
                    </a:lnB>
                  </a:tcPr>
                </a:tc>
                <a:tc hMerge="1">
                  <a:txBody>
                    <a:bodyPr/>
                    <a:lstStyle/>
                    <a:p>
                      <a:endParaRPr lang="en-US" sz="1200" dirty="0"/>
                    </a:p>
                  </a:txBody>
                  <a:tcPr>
                    <a:lnL w="9525" cap="flat" cmpd="sng">
                      <a:noFill/>
                      <a:prstDash val="solid"/>
                      <a:round/>
                      <a:headEnd type="none" w="sm" len="sm"/>
                      <a:tailEnd type="none" w="sm" len="sm"/>
                    </a:lnL>
                  </a:tcPr>
                </a:tc>
                <a:extLst>
                  <a:ext uri="{0D108BD9-81ED-4DB2-BD59-A6C34878D82A}">
                    <a16:rowId xmlns:a16="http://schemas.microsoft.com/office/drawing/2014/main" val="1000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3" name="Google Shape;143;p20"/>
          <p:cNvSpPr txBox="1">
            <a:spLocks noGrp="1"/>
          </p:cNvSpPr>
          <p:nvPr>
            <p:ph type="body" idx="3"/>
          </p:nvPr>
        </p:nvSpPr>
        <p:spPr>
          <a:xfrm>
            <a:off x="785786" y="1000114"/>
            <a:ext cx="8215370" cy="3725700"/>
          </a:xfrm>
          <a:prstGeom prst="rect">
            <a:avLst/>
          </a:prstGeom>
        </p:spPr>
        <p:txBody>
          <a:bodyPr spcFirstLastPara="1" wrap="square" lIns="91425" tIns="91425" rIns="91425" bIns="91425" anchor="t" anchorCtr="0">
            <a:noAutofit/>
          </a:bodyPr>
          <a:lstStyle/>
          <a:p>
            <a:pPr marL="342900" lvl="0" algn="just">
              <a:buClr>
                <a:schemeClr val="tx2">
                  <a:lumMod val="25000"/>
                </a:schemeClr>
              </a:buClr>
              <a:buNone/>
            </a:pPr>
            <a:r>
              <a:rPr lang="en-US" sz="1600" b="1" dirty="0">
                <a:solidFill>
                  <a:srgbClr val="FFC000"/>
                </a:solidFill>
              </a:rPr>
              <a:t>❖ Hardware Requirements: </a:t>
            </a:r>
          </a:p>
          <a:p>
            <a:pPr marL="342900" lvl="0" algn="just">
              <a:buClr>
                <a:schemeClr val="tx2">
                  <a:lumMod val="25000"/>
                </a:schemeClr>
              </a:buClr>
              <a:buNone/>
            </a:pPr>
            <a:r>
              <a:rPr lang="en-US" sz="1600" dirty="0"/>
              <a:t>• Processor: Intel dual core </a:t>
            </a:r>
          </a:p>
          <a:p>
            <a:pPr marL="342900" lvl="0" algn="just">
              <a:buClr>
                <a:schemeClr val="tx2">
                  <a:lumMod val="25000"/>
                </a:schemeClr>
              </a:buClr>
              <a:buNone/>
            </a:pPr>
            <a:r>
              <a:rPr lang="en-US" sz="1600" dirty="0"/>
              <a:t>• Processor Speed: 1.0 GHz or above </a:t>
            </a:r>
          </a:p>
          <a:p>
            <a:pPr marL="342900" lvl="0" algn="just">
              <a:buClr>
                <a:schemeClr val="tx2">
                  <a:lumMod val="25000"/>
                </a:schemeClr>
              </a:buClr>
              <a:buNone/>
            </a:pPr>
            <a:r>
              <a:rPr lang="en-US" sz="1600" dirty="0"/>
              <a:t>• RAM: 1GB or above</a:t>
            </a:r>
          </a:p>
          <a:p>
            <a:pPr marL="342900" lvl="0" algn="just">
              <a:buClr>
                <a:schemeClr val="tx2">
                  <a:lumMod val="25000"/>
                </a:schemeClr>
              </a:buClr>
              <a:buNone/>
            </a:pPr>
            <a:r>
              <a:rPr lang="en-US" sz="1600" dirty="0"/>
              <a:t> • Hard Disk: 20GB or above</a:t>
            </a:r>
          </a:p>
          <a:p>
            <a:pPr marL="342900" lvl="0" algn="just">
              <a:buClr>
                <a:schemeClr val="tx2">
                  <a:lumMod val="25000"/>
                </a:schemeClr>
              </a:buClr>
              <a:buNone/>
            </a:pPr>
            <a:endParaRPr lang="en-US" sz="1600" dirty="0"/>
          </a:p>
          <a:p>
            <a:pPr marL="342900" lvl="0" algn="just">
              <a:buClr>
                <a:schemeClr val="tx2">
                  <a:lumMod val="25000"/>
                </a:schemeClr>
              </a:buClr>
              <a:buNone/>
            </a:pPr>
            <a:r>
              <a:rPr lang="en-US" sz="1600" b="1" dirty="0">
                <a:solidFill>
                  <a:srgbClr val="FFC000"/>
                </a:solidFill>
              </a:rPr>
              <a:t>❖ Software Requirements: </a:t>
            </a:r>
          </a:p>
          <a:p>
            <a:pPr marL="342900" lvl="0" algn="just">
              <a:buClr>
                <a:schemeClr val="tx2">
                  <a:lumMod val="25000"/>
                </a:schemeClr>
              </a:buClr>
              <a:buNone/>
            </a:pPr>
            <a:r>
              <a:rPr lang="en-US" sz="1600" dirty="0"/>
              <a:t>• Operating System: Windows 8 or above </a:t>
            </a:r>
          </a:p>
          <a:p>
            <a:pPr marL="342900" lvl="0" algn="just">
              <a:buClr>
                <a:schemeClr val="tx2">
                  <a:lumMod val="25000"/>
                </a:schemeClr>
              </a:buClr>
              <a:buNone/>
            </a:pPr>
            <a:r>
              <a:rPr lang="en-US" sz="1600" dirty="0"/>
              <a:t>• User Interface: HTML, CSS, </a:t>
            </a:r>
            <a:r>
              <a:rPr lang="en-US" sz="1600" dirty="0" err="1"/>
              <a:t>Javascript</a:t>
            </a:r>
            <a:endParaRPr lang="en-US" sz="1600" dirty="0"/>
          </a:p>
          <a:p>
            <a:pPr marL="342900" lvl="0" algn="just">
              <a:buClr>
                <a:schemeClr val="tx2">
                  <a:lumMod val="25000"/>
                </a:schemeClr>
              </a:buClr>
              <a:buNone/>
            </a:pPr>
            <a:r>
              <a:rPr lang="en-US" sz="1600" dirty="0"/>
              <a:t>• Backend: PHP </a:t>
            </a:r>
          </a:p>
          <a:p>
            <a:pPr marL="342900" lvl="0" algn="just">
              <a:buClr>
                <a:schemeClr val="tx2">
                  <a:lumMod val="25000"/>
                </a:schemeClr>
              </a:buClr>
              <a:buNone/>
            </a:pPr>
            <a:r>
              <a:rPr lang="en-US" sz="1600" dirty="0"/>
              <a:t>• Database: MYSQL </a:t>
            </a:r>
            <a:endParaRPr sz="1700"/>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9</a:t>
            </a:fld>
            <a:endParaRPr/>
          </a:p>
        </p:txBody>
      </p:sp>
      <p:sp>
        <p:nvSpPr>
          <p:cNvPr id="4" name="Google Shape;274;p30"/>
          <p:cNvSpPr txBox="1">
            <a:spLocks noGrp="1"/>
          </p:cNvSpPr>
          <p:nvPr>
            <p:ph type="title"/>
          </p:nvPr>
        </p:nvSpPr>
        <p:spPr>
          <a:xfrm>
            <a:off x="357158" y="142858"/>
            <a:ext cx="7571700" cy="702600"/>
          </a:xfrm>
          <a:prstGeom prst="rect">
            <a:avLst/>
          </a:prstGeom>
        </p:spPr>
        <p:txBody>
          <a:bodyPr spcFirstLastPara="1" wrap="square" lIns="91425" tIns="91425" rIns="91425" bIns="91425" anchor="b" anchorCtr="0">
            <a:noAutofit/>
          </a:bodyPr>
          <a:lstStyle/>
          <a:p>
            <a:pPr lvl="0"/>
            <a:r>
              <a:rPr lang="en-US" sz="2800" b="1" u="sng" dirty="0">
                <a:effectLst>
                  <a:outerShdw blurRad="38100" dist="38100" dir="2700000" algn="tl">
                    <a:srgbClr val="000000">
                      <a:alpha val="43137"/>
                    </a:srgbClr>
                  </a:outerShdw>
                </a:effectLst>
              </a:rPr>
              <a:t>SYSTEM REQUIREMENTS</a:t>
            </a:r>
            <a:endParaRPr sz="2800"/>
          </a:p>
        </p:txBody>
      </p:sp>
    </p:spTree>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212</TotalTime>
  <Words>1111</Words>
  <Application>Microsoft Office PowerPoint</Application>
  <PresentationFormat>On-screen Show (16:9)</PresentationFormat>
  <Paragraphs>127</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Copperplate Gothic Bold</vt:lpstr>
      <vt:lpstr>Georgia</vt:lpstr>
      <vt:lpstr>Roboto Slab</vt:lpstr>
      <vt:lpstr>Source Sans Pro</vt:lpstr>
      <vt:lpstr>Wingdings</vt:lpstr>
      <vt:lpstr>Cordelia template</vt:lpstr>
      <vt:lpstr>Final Project Evaluation Subject code: PROJ-CS781</vt:lpstr>
      <vt:lpstr>Group No.: 06  Team Members:</vt:lpstr>
      <vt:lpstr>Sports Management System</vt:lpstr>
      <vt:lpstr>CONTENTS</vt:lpstr>
      <vt:lpstr> Objectives</vt:lpstr>
      <vt:lpstr>BACKGROUND</vt:lpstr>
      <vt:lpstr>PROPOSED SYSTEM</vt:lpstr>
      <vt:lpstr>PowerPoint Presentation</vt:lpstr>
      <vt:lpstr>SYSTEM REQUIREMENTS</vt:lpstr>
      <vt:lpstr>DESIGN</vt:lpstr>
      <vt:lpstr>FUTURE PLAN</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Evaluation Subject code: PROJ-CS781</dc:title>
  <cp:lastModifiedBy>Shreya Das</cp:lastModifiedBy>
  <cp:revision>5</cp:revision>
  <dcterms:modified xsi:type="dcterms:W3CDTF">2023-12-01T18:57:27Z</dcterms:modified>
</cp:coreProperties>
</file>